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6" r:id="rId4"/>
    <p:sldId id="265" r:id="rId5"/>
    <p:sldId id="260" r:id="rId6"/>
    <p:sldId id="267" r:id="rId7"/>
    <p:sldId id="259"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A"/>
    <a:srgbClr val="00CCFF"/>
    <a:srgbClr val="0099CC"/>
    <a:srgbClr val="2121FF"/>
    <a:srgbClr val="66CCFF"/>
    <a:srgbClr val="3539EB"/>
    <a:srgbClr val="43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41922-3700-939E-20DC-730782D574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46FC6849-8F91-B965-50D5-7F1DA2425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5465484-9294-7CBE-686B-64D7111B385F}"/>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949DCAF5-B210-FB33-6DBD-5268987D6F6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FFEC5AA-07C3-A728-1FD3-15767704A42E}"/>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61289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612E8-00E6-190A-2DF6-6114C5F72FC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A2434D4-44D9-55BE-EBF4-37E2CCCAA4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06EA1D8-7668-886E-F3F1-2069420A08A8}"/>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387F8F10-2635-0754-A768-B0D9B7DAF19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F11B4C4-C458-65B0-E7A9-E41E1B5E1F29}"/>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269080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A651BC-B06C-F411-F5E7-87EAB668837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4E099C4-88F1-BBC7-FB3D-EFD0DA8EC0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932F22A-3CEB-85C0-26AA-C0E5BA86730D}"/>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311C0B19-BA07-9F64-544B-BB871909239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F34FAFF-0FFD-A50F-E967-C7AFCE9D00CE}"/>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419569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2876B4-48A3-694B-2148-7E74D18217B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A371E3B-3C6E-A414-078A-258633708F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7AE099F-9A58-F344-A9BA-3D40BE4EA864}"/>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29645FAF-9B37-08C5-C3A3-FE9E982CDC2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0BDC6C6-4F60-0EEA-BC37-2FE41768383B}"/>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112856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94262-50B8-250E-B328-FDE05D8C81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5BAE122-7672-134F-9A7B-0DB337C367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DB9A74-9F78-BA9A-6A46-77AF7CB476D6}"/>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3DBD3E20-B4B6-7052-7FE3-5C3C3CC8FD4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8C9965-2275-83A5-1A09-8A574CC68E20}"/>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217903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C12AD-F46C-AC07-319F-875ADCCD2EB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5646AF3-344A-76B2-CBB4-E8263D2C4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4ACD037-3B26-EEE1-114C-B35E427E15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BFD42AC-D1D1-A066-E958-2496AEE5EE3F}"/>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6" name="Espace réservé du pied de page 5">
            <a:extLst>
              <a:ext uri="{FF2B5EF4-FFF2-40B4-BE49-F238E27FC236}">
                <a16:creationId xmlns:a16="http://schemas.microsoft.com/office/drawing/2014/main" id="{5336A26A-C88A-1736-0CFC-6F60AEBC19C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FBE1AA4-8FBB-3712-A132-E11937D98667}"/>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331233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08F24-1DF7-0B4D-67C2-69464517964E}"/>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5FB2993-3A4E-5290-F385-9B0879156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7FCB599-E6D1-3AA7-4906-FBC0369738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BE894905-FA12-2CC5-AD2E-0D2ED533E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9B6E9A3-A47F-E3CF-526B-135DB726406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634BEA4-386E-93C1-B170-3476CE90F6CE}"/>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8" name="Espace réservé du pied de page 7">
            <a:extLst>
              <a:ext uri="{FF2B5EF4-FFF2-40B4-BE49-F238E27FC236}">
                <a16:creationId xmlns:a16="http://schemas.microsoft.com/office/drawing/2014/main" id="{A8D4583B-0F93-78AA-5961-936816F022F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A966AF1-395D-6DF3-833F-47111B358FA2}"/>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35541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7E564-3163-F27A-DCC7-A3266598C50B}"/>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A12339B-2377-6E69-C329-881AC1318FDF}"/>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4" name="Espace réservé du pied de page 3">
            <a:extLst>
              <a:ext uri="{FF2B5EF4-FFF2-40B4-BE49-F238E27FC236}">
                <a16:creationId xmlns:a16="http://schemas.microsoft.com/office/drawing/2014/main" id="{27A5CA37-1AED-A01B-2049-7DA8E6076BB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0AEAD6B-5D64-1664-8098-9F53D01B8195}"/>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108750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6CE50F-E101-6F61-3A8E-BA966DCE8730}"/>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3" name="Espace réservé du pied de page 2">
            <a:extLst>
              <a:ext uri="{FF2B5EF4-FFF2-40B4-BE49-F238E27FC236}">
                <a16:creationId xmlns:a16="http://schemas.microsoft.com/office/drawing/2014/main" id="{EA89EE59-356F-1C1D-D456-1A408C38818A}"/>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1858E79-2CCF-28D2-4B8B-D27E944D48D1}"/>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206518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17372-86F8-04ED-0F1C-B9D257D203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905D4C6-B1D4-EE58-61BA-70F7339A9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DF4B2D4E-B29D-9AEC-4C57-5D83CE6E9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E00271-AF32-3F94-9910-55DD1DDEE6BB}"/>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6" name="Espace réservé du pied de page 5">
            <a:extLst>
              <a:ext uri="{FF2B5EF4-FFF2-40B4-BE49-F238E27FC236}">
                <a16:creationId xmlns:a16="http://schemas.microsoft.com/office/drawing/2014/main" id="{3E4B6550-1197-84B3-AE66-64F385FE1A6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2640B1E-0AB0-4725-8AF9-60D231EB1DE7}"/>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34468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472AB-5D52-292A-EF7D-6872DB6B8A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9F9B604-ABBE-29CF-283D-B6D0D516A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7139245C-D527-D9A2-D025-007EC1C8C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87EDCB-A99F-50F8-A1EE-1A8227467198}"/>
              </a:ext>
            </a:extLst>
          </p:cNvPr>
          <p:cNvSpPr>
            <a:spLocks noGrp="1"/>
          </p:cNvSpPr>
          <p:nvPr>
            <p:ph type="dt" sz="half" idx="10"/>
          </p:nvPr>
        </p:nvSpPr>
        <p:spPr/>
        <p:txBody>
          <a:bodyPr/>
          <a:lstStyle/>
          <a:p>
            <a:fld id="{243B7D65-12CF-485C-847D-FF02830712FF}" type="datetimeFigureOut">
              <a:rPr lang="fr-CA" smtClean="0"/>
              <a:t>2023-01-31</a:t>
            </a:fld>
            <a:endParaRPr lang="fr-CA"/>
          </a:p>
        </p:txBody>
      </p:sp>
      <p:sp>
        <p:nvSpPr>
          <p:cNvPr id="6" name="Espace réservé du pied de page 5">
            <a:extLst>
              <a:ext uri="{FF2B5EF4-FFF2-40B4-BE49-F238E27FC236}">
                <a16:creationId xmlns:a16="http://schemas.microsoft.com/office/drawing/2014/main" id="{5DFFFBA3-728E-4039-D3F9-AD343D281CD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95ECB21-F73D-A4E9-1309-54CFF353E239}"/>
              </a:ext>
            </a:extLst>
          </p:cNvPr>
          <p:cNvSpPr>
            <a:spLocks noGrp="1"/>
          </p:cNvSpPr>
          <p:nvPr>
            <p:ph type="sldNum" sz="quarter" idx="12"/>
          </p:nvPr>
        </p:nvSpPr>
        <p:spPr/>
        <p:txBody>
          <a:bodyPr/>
          <a:lstStyle/>
          <a:p>
            <a:fld id="{F4EFF0F3-4A74-49D6-A565-832897457877}" type="slidenum">
              <a:rPr lang="fr-CA" smtClean="0"/>
              <a:t>‹N°›</a:t>
            </a:fld>
            <a:endParaRPr lang="fr-CA"/>
          </a:p>
        </p:txBody>
      </p:sp>
    </p:spTree>
    <p:extLst>
      <p:ext uri="{BB962C8B-B14F-4D97-AF65-F5344CB8AC3E}">
        <p14:creationId xmlns:p14="http://schemas.microsoft.com/office/powerpoint/2010/main" val="227192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A49E6CD-C388-4C55-A3CE-3369EB434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C84DB35-5597-C79D-C381-8C33EDFF6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70E0E9-27D7-B158-2E17-1A514B61A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B7D65-12CF-485C-847D-FF02830712FF}" type="datetimeFigureOut">
              <a:rPr lang="fr-CA" smtClean="0"/>
              <a:t>2023-01-31</a:t>
            </a:fld>
            <a:endParaRPr lang="fr-CA"/>
          </a:p>
        </p:txBody>
      </p:sp>
      <p:sp>
        <p:nvSpPr>
          <p:cNvPr id="5" name="Espace réservé du pied de page 4">
            <a:extLst>
              <a:ext uri="{FF2B5EF4-FFF2-40B4-BE49-F238E27FC236}">
                <a16:creationId xmlns:a16="http://schemas.microsoft.com/office/drawing/2014/main" id="{9E904488-620F-B4E5-A2B1-25AE64DBC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4F21C1C-5A70-B05B-0836-AEAE41EA4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FF0F3-4A74-49D6-A565-832897457877}" type="slidenum">
              <a:rPr lang="fr-CA" smtClean="0"/>
              <a:t>‹N°›</a:t>
            </a:fld>
            <a:endParaRPr lang="fr-CA"/>
          </a:p>
        </p:txBody>
      </p:sp>
    </p:spTree>
    <p:extLst>
      <p:ext uri="{BB962C8B-B14F-4D97-AF65-F5344CB8AC3E}">
        <p14:creationId xmlns:p14="http://schemas.microsoft.com/office/powerpoint/2010/main" val="36679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aquaselection.com/pages/livraison" TargetMode="External"/><Relationship Id="rId3" Type="http://schemas.openxmlformats.org/officeDocument/2006/relationships/image" Target="../media/image2.png"/><Relationship Id="rId7" Type="http://schemas.openxmlformats.org/officeDocument/2006/relationships/hyperlink" Target="mailto:info@aquaselection.com" TargetMode="External"/><Relationship Id="rId12" Type="http://schemas.openxmlformats.org/officeDocument/2006/relationships/hyperlink" Target="https://aquaselection.com/pages/politique-de-remboursemen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aquaselection.com/pages/modalites-et-conditions" TargetMode="External"/><Relationship Id="rId5" Type="http://schemas.openxmlformats.org/officeDocument/2006/relationships/image" Target="../media/image4.png"/><Relationship Id="rId10" Type="http://schemas.openxmlformats.org/officeDocument/2006/relationships/hyperlink" Target="https://aquaselection.com/pages/confidentialite" TargetMode="External"/><Relationship Id="rId4" Type="http://schemas.openxmlformats.org/officeDocument/2006/relationships/image" Target="../media/image3.png"/><Relationship Id="rId9" Type="http://schemas.openxmlformats.org/officeDocument/2006/relationships/hyperlink" Target="https://aquaselection.com/pages/demande-de-financeme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info@aquaselection.com" TargetMode="External"/><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info@aquaselection.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info@aquaselecti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aquaselection.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hyperlink" Target="mailto:info@aquaselection.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sac@aquaselection.com"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mailto:sac@aquaselection.com"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C1501D-299A-78AE-89AD-C84428DDF6B4}"/>
              </a:ext>
            </a:extLst>
          </p:cNvPr>
          <p:cNvPicPr>
            <a:picLocks noChangeAspect="1"/>
          </p:cNvPicPr>
          <p:nvPr/>
        </p:nvPicPr>
        <p:blipFill rotWithShape="1">
          <a:blip r:embed="rId2"/>
          <a:srcRect b="25801"/>
          <a:stretch/>
        </p:blipFill>
        <p:spPr>
          <a:xfrm>
            <a:off x="0" y="-1"/>
            <a:ext cx="12192000" cy="6865000"/>
          </a:xfrm>
          <a:prstGeom prst="rect">
            <a:avLst/>
          </a:prstGeom>
        </p:spPr>
      </p:pic>
      <p:pic>
        <p:nvPicPr>
          <p:cNvPr id="39" name="Image 38">
            <a:extLst>
              <a:ext uri="{FF2B5EF4-FFF2-40B4-BE49-F238E27FC236}">
                <a16:creationId xmlns:a16="http://schemas.microsoft.com/office/drawing/2014/main" id="{3FC7BB53-C2B5-BE27-9152-BCFB4766E874}"/>
              </a:ext>
            </a:extLst>
          </p:cNvPr>
          <p:cNvPicPr>
            <a:picLocks noChangeAspect="1"/>
          </p:cNvPicPr>
          <p:nvPr/>
        </p:nvPicPr>
        <p:blipFill rotWithShape="1">
          <a:blip r:embed="rId3"/>
          <a:srcRect t="20265" b="5377"/>
          <a:stretch/>
        </p:blipFill>
        <p:spPr>
          <a:xfrm>
            <a:off x="1243572" y="766376"/>
            <a:ext cx="9704856" cy="5467114"/>
          </a:xfrm>
          <a:prstGeom prst="rect">
            <a:avLst/>
          </a:prstGeom>
        </p:spPr>
      </p:pic>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1228221" cy="523220"/>
          </a:xfrm>
          <a:prstGeom prst="rect">
            <a:avLst/>
          </a:prstGeom>
          <a:solidFill>
            <a:srgbClr val="0099CC"/>
          </a:solidFill>
        </p:spPr>
        <p:txBody>
          <a:bodyPr wrap="none" rtlCol="0">
            <a:spAutoFit/>
          </a:bodyPr>
          <a:lstStyle/>
          <a:p>
            <a:r>
              <a:rPr lang="fr-CA" sz="2800" dirty="0">
                <a:solidFill>
                  <a:schemeClr val="bg1"/>
                </a:solidFill>
              </a:rPr>
              <a:t>Accueil</a:t>
            </a:r>
          </a:p>
        </p:txBody>
      </p:sp>
      <p:sp>
        <p:nvSpPr>
          <p:cNvPr id="12" name="Ellipse 11">
            <a:extLst>
              <a:ext uri="{FF2B5EF4-FFF2-40B4-BE49-F238E27FC236}">
                <a16:creationId xmlns:a16="http://schemas.microsoft.com/office/drawing/2014/main" id="{5EE35DA0-F04E-A9E7-DF78-FEB0A73778B5}"/>
              </a:ext>
            </a:extLst>
          </p:cNvPr>
          <p:cNvSpPr/>
          <p:nvPr/>
        </p:nvSpPr>
        <p:spPr>
          <a:xfrm rot="20249071">
            <a:off x="-21372" y="2230899"/>
            <a:ext cx="2330245" cy="9930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FF0000"/>
                </a:solidFill>
              </a:rPr>
              <a:t>Présentation style </a:t>
            </a:r>
            <a:r>
              <a:rPr lang="fr-CA" b="1" dirty="0" err="1">
                <a:solidFill>
                  <a:srgbClr val="FF0000"/>
                </a:solidFill>
              </a:rPr>
              <a:t>AquaHome</a:t>
            </a:r>
            <a:endParaRPr lang="fr-CA" b="1" dirty="0">
              <a:solidFill>
                <a:srgbClr val="FF0000"/>
              </a:solidFill>
            </a:endParaRPr>
          </a:p>
        </p:txBody>
      </p:sp>
      <p:pic>
        <p:nvPicPr>
          <p:cNvPr id="54" name="Image 53">
            <a:extLst>
              <a:ext uri="{FF2B5EF4-FFF2-40B4-BE49-F238E27FC236}">
                <a16:creationId xmlns:a16="http://schemas.microsoft.com/office/drawing/2014/main" id="{29CCD39F-3900-EB75-A0EE-1E170662EED1}"/>
              </a:ext>
            </a:extLst>
          </p:cNvPr>
          <p:cNvPicPr>
            <a:picLocks noChangeAspect="1"/>
          </p:cNvPicPr>
          <p:nvPr/>
        </p:nvPicPr>
        <p:blipFill rotWithShape="1">
          <a:blip r:embed="rId4"/>
          <a:srcRect t="76101" r="92377"/>
          <a:stretch/>
        </p:blipFill>
        <p:spPr>
          <a:xfrm>
            <a:off x="9457069" y="3147342"/>
            <a:ext cx="2587447" cy="3068065"/>
          </a:xfrm>
          <a:prstGeom prst="rect">
            <a:avLst/>
          </a:prstGeom>
        </p:spPr>
      </p:pic>
      <p:sp>
        <p:nvSpPr>
          <p:cNvPr id="38" name="ZoneTexte 37">
            <a:extLst>
              <a:ext uri="{FF2B5EF4-FFF2-40B4-BE49-F238E27FC236}">
                <a16:creationId xmlns:a16="http://schemas.microsoft.com/office/drawing/2014/main" id="{5D576501-0327-79F7-C929-86848D390ABF}"/>
              </a:ext>
            </a:extLst>
          </p:cNvPr>
          <p:cNvSpPr txBox="1"/>
          <p:nvPr/>
        </p:nvSpPr>
        <p:spPr>
          <a:xfrm>
            <a:off x="7145290" y="3185779"/>
            <a:ext cx="2235299" cy="646331"/>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Avec possibilité vidéo et de booker un rdv</a:t>
            </a:r>
          </a:p>
        </p:txBody>
      </p:sp>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5"/>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4"/>
          <a:srcRect l="84714" t="92841" r="13330" b="3753"/>
          <a:stretch/>
        </p:blipFill>
        <p:spPr>
          <a:xfrm>
            <a:off x="9943758" y="4124812"/>
            <a:ext cx="365760" cy="364186"/>
          </a:xfrm>
          <a:prstGeom prst="ellipse">
            <a:avLst/>
          </a:prstGeom>
        </p:spPr>
      </p:pic>
      <p:sp>
        <p:nvSpPr>
          <p:cNvPr id="59" name="Accolade ouvrante 58">
            <a:extLst>
              <a:ext uri="{FF2B5EF4-FFF2-40B4-BE49-F238E27FC236}">
                <a16:creationId xmlns:a16="http://schemas.microsoft.com/office/drawing/2014/main" id="{EC60CD2F-B5D8-25CC-E0E0-EC7D871B4EF0}"/>
              </a:ext>
            </a:extLst>
          </p:cNvPr>
          <p:cNvSpPr/>
          <p:nvPr/>
        </p:nvSpPr>
        <p:spPr>
          <a:xfrm>
            <a:off x="9595104" y="3741584"/>
            <a:ext cx="219693" cy="719243"/>
          </a:xfrm>
          <a:prstGeom prst="leftBrace">
            <a:avLst>
              <a:gd name="adj1" fmla="val 1194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 name="ZoneTexte 39">
            <a:extLst>
              <a:ext uri="{FF2B5EF4-FFF2-40B4-BE49-F238E27FC236}">
                <a16:creationId xmlns:a16="http://schemas.microsoft.com/office/drawing/2014/main" id="{DECB5C70-7CAA-C929-27F4-FD4A37064DD6}"/>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6"/>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264025"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264025"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5"/>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267922"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5"/>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270863" y="5013078"/>
            <a:ext cx="1780942" cy="276999"/>
          </a:xfrm>
          <a:prstGeom prst="rect">
            <a:avLst/>
          </a:prstGeom>
          <a:noFill/>
          <a:ln>
            <a:noFill/>
          </a:ln>
        </p:spPr>
        <p:txBody>
          <a:bodyPr wrap="square" rtlCol="0" anchor="ctr">
            <a:spAutoFit/>
          </a:bodyPr>
          <a:lstStyle/>
          <a:p>
            <a:r>
              <a:rPr lang="fr-CA" sz="1200" b="1" dirty="0">
                <a:solidFill>
                  <a:srgbClr val="0099CC"/>
                </a:solidFill>
                <a:hlinkClick r:id="rId7">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270863" y="5550775"/>
            <a:ext cx="1780942" cy="276999"/>
          </a:xfrm>
          <a:prstGeom prst="rect">
            <a:avLst/>
          </a:prstGeom>
          <a:noFill/>
          <a:ln>
            <a:noFill/>
          </a:ln>
        </p:spPr>
        <p:txBody>
          <a:bodyPr wrap="square" rtlCol="0" anchor="ctr">
            <a:spAutoFit/>
          </a:bodyPr>
          <a:lstStyle/>
          <a:p>
            <a:r>
              <a:rPr lang="fr-CA" sz="1200" b="1" dirty="0">
                <a:solidFill>
                  <a:srgbClr val="0099CC"/>
                </a:solidFill>
              </a:rPr>
              <a:t>+1 (866) 789-4915</a:t>
            </a:r>
          </a:p>
        </p:txBody>
      </p:sp>
      <p:cxnSp>
        <p:nvCxnSpPr>
          <p:cNvPr id="60" name="Connecteur : en angle 59">
            <a:extLst>
              <a:ext uri="{FF2B5EF4-FFF2-40B4-BE49-F238E27FC236}">
                <a16:creationId xmlns:a16="http://schemas.microsoft.com/office/drawing/2014/main" id="{3482F6CD-BBF7-50C9-1EB0-27FD3554CC32}"/>
              </a:ext>
            </a:extLst>
          </p:cNvPr>
          <p:cNvCxnSpPr>
            <a:cxnSpLocks/>
            <a:stCxn id="38" idx="1"/>
            <a:endCxn id="59" idx="1"/>
          </p:cNvCxnSpPr>
          <p:nvPr/>
        </p:nvCxnSpPr>
        <p:spPr>
          <a:xfrm rot="10800000" flipH="1" flipV="1">
            <a:off x="7145290" y="3508944"/>
            <a:ext cx="2449814" cy="592261"/>
          </a:xfrm>
          <a:prstGeom prst="bentConnector3">
            <a:avLst>
              <a:gd name="adj1" fmla="val -933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sp>
        <p:nvSpPr>
          <p:cNvPr id="15" name="ZoneTexte 14">
            <a:extLst>
              <a:ext uri="{FF2B5EF4-FFF2-40B4-BE49-F238E27FC236}">
                <a16:creationId xmlns:a16="http://schemas.microsoft.com/office/drawing/2014/main" id="{DF48840C-97EA-4ADF-607C-B6E95C5EA057}"/>
              </a:ext>
            </a:extLst>
          </p:cNvPr>
          <p:cNvSpPr txBox="1"/>
          <p:nvPr/>
        </p:nvSpPr>
        <p:spPr>
          <a:xfrm>
            <a:off x="6096000" y="891164"/>
            <a:ext cx="3413550" cy="923330"/>
          </a:xfrm>
          <a:prstGeom prst="rect">
            <a:avLst/>
          </a:prstGeom>
          <a:solidFill>
            <a:schemeClr val="bg1"/>
          </a:solidFill>
          <a:ln>
            <a:solidFill>
              <a:srgbClr val="FF0000"/>
            </a:solidFill>
          </a:ln>
        </p:spPr>
        <p:txBody>
          <a:bodyPr wrap="square" rtlCol="0">
            <a:spAutoFit/>
          </a:bodyPr>
          <a:lstStyle/>
          <a:p>
            <a:r>
              <a:rPr lang="fr-CA" sz="1800" dirty="0">
                <a:solidFill>
                  <a:srgbClr val="FF0000"/>
                </a:solidFill>
              </a:rPr>
              <a:t>Lien pour que le client puisse voir l’historique de ses transactions et les renouveler au besoin</a:t>
            </a:r>
            <a:endParaRPr lang="fr-CA" b="1" dirty="0">
              <a:solidFill>
                <a:srgbClr val="FF0000"/>
              </a:solidFill>
            </a:endParaRPr>
          </a:p>
        </p:txBody>
      </p:sp>
      <p:cxnSp>
        <p:nvCxnSpPr>
          <p:cNvPr id="20" name="Connecteur droit avec flèche 19">
            <a:extLst>
              <a:ext uri="{FF2B5EF4-FFF2-40B4-BE49-F238E27FC236}">
                <a16:creationId xmlns:a16="http://schemas.microsoft.com/office/drawing/2014/main" id="{6C25311C-5CB9-FC19-C439-9316E7E0F30D}"/>
              </a:ext>
            </a:extLst>
          </p:cNvPr>
          <p:cNvCxnSpPr>
            <a:cxnSpLocks/>
          </p:cNvCxnSpPr>
          <p:nvPr/>
        </p:nvCxnSpPr>
        <p:spPr>
          <a:xfrm flipV="1">
            <a:off x="9509550" y="438150"/>
            <a:ext cx="524086" cy="4530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049A0604-084E-094C-AEE2-98587F1048B5}"/>
              </a:ext>
            </a:extLst>
          </p:cNvPr>
          <p:cNvCxnSpPr>
            <a:cxnSpLocks/>
            <a:stCxn id="50" idx="3"/>
          </p:cNvCxnSpPr>
          <p:nvPr/>
        </p:nvCxnSpPr>
        <p:spPr>
          <a:xfrm flipV="1">
            <a:off x="3072300" y="4249202"/>
            <a:ext cx="1450539" cy="1040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10107381-990C-DFD7-1BC9-19BF6790030E}"/>
              </a:ext>
            </a:extLst>
          </p:cNvPr>
          <p:cNvSpPr txBox="1"/>
          <p:nvPr/>
        </p:nvSpPr>
        <p:spPr>
          <a:xfrm>
            <a:off x="126578" y="4828412"/>
            <a:ext cx="2945722" cy="923330"/>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Accueil avec image classique</a:t>
            </a:r>
            <a:br>
              <a:rPr lang="fr-CA" b="1" dirty="0">
                <a:solidFill>
                  <a:srgbClr val="FF0000"/>
                </a:solidFill>
              </a:rPr>
            </a:br>
            <a:r>
              <a:rPr lang="fr-CA" b="1" dirty="0">
                <a:solidFill>
                  <a:srgbClr val="FF0000"/>
                </a:solidFill>
              </a:rPr>
              <a:t>pour que les vieux clients </a:t>
            </a:r>
            <a:br>
              <a:rPr lang="fr-CA" b="1" dirty="0">
                <a:solidFill>
                  <a:srgbClr val="FF0000"/>
                </a:solidFill>
              </a:rPr>
            </a:br>
            <a:r>
              <a:rPr lang="fr-CA" b="1" dirty="0">
                <a:solidFill>
                  <a:srgbClr val="FF0000"/>
                </a:solidFill>
              </a:rPr>
              <a:t>se retrouvent</a:t>
            </a:r>
          </a:p>
        </p:txBody>
      </p:sp>
      <p:sp>
        <p:nvSpPr>
          <p:cNvPr id="6" name="ZoneTexte 5">
            <a:extLst>
              <a:ext uri="{FF2B5EF4-FFF2-40B4-BE49-F238E27FC236}">
                <a16:creationId xmlns:a16="http://schemas.microsoft.com/office/drawing/2014/main" id="{4B0310DA-AFB2-34B2-3AF4-CACA57BEE25A}"/>
              </a:ext>
            </a:extLst>
          </p:cNvPr>
          <p:cNvSpPr txBox="1"/>
          <p:nvPr/>
        </p:nvSpPr>
        <p:spPr>
          <a:xfrm>
            <a:off x="501445" y="6119644"/>
            <a:ext cx="11543071" cy="600164"/>
          </a:xfrm>
          <a:prstGeom prst="rect">
            <a:avLst/>
          </a:prstGeom>
          <a:noFill/>
        </p:spPr>
        <p:txBody>
          <a:bodyPr wrap="square">
            <a:spAutoFit/>
          </a:bodyPr>
          <a:lstStyle/>
          <a:p>
            <a:pPr marL="344488" fontAlgn="t"/>
            <a:r>
              <a:rPr lang="fr-CA" sz="1100" dirty="0">
                <a:solidFill>
                  <a:srgbClr val="B5B5B5"/>
                </a:solidFill>
                <a:latin typeface="Roboto" panose="02000000000000000000" pitchFamily="2" charset="0"/>
              </a:rPr>
              <a:t>		</a:t>
            </a:r>
            <a:r>
              <a:rPr lang="fr-CA" sz="1100" b="0" i="0" u="none" strike="noStrike" dirty="0">
                <a:solidFill>
                  <a:srgbClr val="B5B5B5"/>
                </a:solidFill>
                <a:effectLst/>
                <a:latin typeface="Roboto" panose="02000000000000000000" pitchFamily="2" charset="0"/>
              </a:rPr>
              <a:t>								</a:t>
            </a:r>
            <a:r>
              <a:rPr lang="fr-CA" sz="1100" b="0" i="0" dirty="0" err="1">
                <a:solidFill>
                  <a:schemeClr val="accent1">
                    <a:lumMod val="75000"/>
                  </a:schemeClr>
                </a:solidFill>
                <a:effectLst/>
                <a:latin typeface="Roboto" panose="02000000000000000000" pitchFamily="2" charset="0"/>
              </a:rPr>
              <a:t>Aquaselection</a:t>
            </a:r>
            <a:r>
              <a:rPr lang="fr-CA" sz="1100" b="0" i="0" dirty="0">
                <a:solidFill>
                  <a:schemeClr val="accent1">
                    <a:lumMod val="75000"/>
                  </a:schemeClr>
                </a:solidFill>
                <a:effectLst/>
                <a:latin typeface="Roboto" panose="02000000000000000000" pitchFamily="2" charset="0"/>
              </a:rPr>
              <a:t> 	</a:t>
            </a:r>
          </a:p>
          <a:p>
            <a:pPr marL="344488" fontAlgn="t"/>
            <a:r>
              <a:rPr lang="fr-CA" sz="1100" b="0" i="0" u="none" strike="noStrike" dirty="0">
                <a:solidFill>
                  <a:srgbClr val="828282"/>
                </a:solidFill>
                <a:effectLst/>
                <a:latin typeface="Roboto" panose="02000000000000000000" pitchFamily="2" charset="0"/>
                <a:hlinkClick r:id="rId9"/>
              </a:rPr>
              <a:t>Demande de financement</a:t>
            </a:r>
            <a:r>
              <a:rPr lang="fr-CA" sz="1100" dirty="0">
                <a:solidFill>
                  <a:srgbClr val="828282"/>
                </a:solidFill>
                <a:latin typeface="Roboto" panose="02000000000000000000" pitchFamily="2" charset="0"/>
              </a:rPr>
              <a:t>           </a:t>
            </a:r>
            <a:r>
              <a:rPr lang="fr-CA" sz="1100" dirty="0">
                <a:solidFill>
                  <a:srgbClr val="B5B5B5"/>
                </a:solidFill>
                <a:latin typeface="Roboto" panose="02000000000000000000" pitchFamily="2" charset="0"/>
                <a:hlinkClick r:id="rId10"/>
              </a:rPr>
              <a:t>Confidentialité</a:t>
            </a:r>
            <a:r>
              <a:rPr lang="fr-CA" sz="1100" b="0" i="0" dirty="0">
                <a:solidFill>
                  <a:schemeClr val="accent1">
                    <a:lumMod val="75000"/>
                  </a:schemeClr>
                </a:solidFill>
                <a:effectLst/>
                <a:latin typeface="Roboto" panose="02000000000000000000" pitchFamily="2" charset="0"/>
              </a:rPr>
              <a:t>	</a:t>
            </a:r>
            <a:r>
              <a:rPr lang="fr-CA" sz="1100" dirty="0">
                <a:solidFill>
                  <a:srgbClr val="B5B5B5"/>
                </a:solidFill>
                <a:latin typeface="Roboto" panose="02000000000000000000" pitchFamily="2" charset="0"/>
                <a:hlinkClick r:id="rId11"/>
              </a:rPr>
              <a:t>Modalités et conditions</a:t>
            </a:r>
            <a:r>
              <a:rPr lang="fr-CA" sz="1100" b="0" i="0" dirty="0">
                <a:solidFill>
                  <a:schemeClr val="accent1">
                    <a:lumMod val="75000"/>
                  </a:schemeClr>
                </a:solidFill>
                <a:effectLst/>
                <a:latin typeface="Roboto" panose="02000000000000000000" pitchFamily="2" charset="0"/>
              </a:rPr>
              <a:t>	</a:t>
            </a:r>
            <a:r>
              <a:rPr lang="fr-CA" sz="1100" dirty="0">
                <a:solidFill>
                  <a:srgbClr val="B5B5B5"/>
                </a:solidFill>
                <a:latin typeface="Roboto" panose="02000000000000000000" pitchFamily="2" charset="0"/>
                <a:hlinkClick r:id="rId12"/>
              </a:rPr>
              <a:t>Politique de remboursement</a:t>
            </a:r>
            <a:r>
              <a:rPr lang="fr-CA" sz="1100" b="0" i="0" dirty="0">
                <a:solidFill>
                  <a:schemeClr val="accent1">
                    <a:lumMod val="75000"/>
                  </a:schemeClr>
                </a:solidFill>
                <a:effectLst/>
                <a:latin typeface="Roboto" panose="02000000000000000000" pitchFamily="2" charset="0"/>
              </a:rPr>
              <a:t>	          </a:t>
            </a:r>
            <a:r>
              <a:rPr lang="fr-CA" sz="1100" dirty="0">
                <a:solidFill>
                  <a:srgbClr val="B5B5B5"/>
                </a:solidFill>
                <a:latin typeface="Roboto" panose="02000000000000000000" pitchFamily="2" charset="0"/>
                <a:hlinkClick r:id="rId13"/>
              </a:rPr>
              <a:t>Livraison</a:t>
            </a:r>
            <a:r>
              <a:rPr lang="fr-CA" sz="1100" b="0" i="0" dirty="0">
                <a:solidFill>
                  <a:schemeClr val="accent1">
                    <a:lumMod val="75000"/>
                  </a:schemeClr>
                </a:solidFill>
                <a:effectLst/>
                <a:latin typeface="Roboto" panose="02000000000000000000" pitchFamily="2" charset="0"/>
              </a:rPr>
              <a:t>		100-2600 rue Jean-Perrin </a:t>
            </a:r>
          </a:p>
          <a:p>
            <a:pPr algn="l" fontAlgn="t"/>
            <a:r>
              <a:rPr lang="fr-CA" sz="1100" dirty="0">
                <a:solidFill>
                  <a:schemeClr val="accent1">
                    <a:lumMod val="75000"/>
                  </a:schemeClr>
                </a:solidFill>
                <a:latin typeface="Roboto" panose="02000000000000000000" pitchFamily="2" charset="0"/>
              </a:rPr>
              <a:t>										Québec, </a:t>
            </a:r>
            <a:r>
              <a:rPr lang="fr-CA" sz="1100" b="0" i="0" dirty="0">
                <a:solidFill>
                  <a:schemeClr val="accent1">
                    <a:lumMod val="75000"/>
                  </a:schemeClr>
                </a:solidFill>
                <a:effectLst/>
                <a:latin typeface="Roboto" panose="02000000000000000000" pitchFamily="2" charset="0"/>
              </a:rPr>
              <a:t>G2C 2C6</a:t>
            </a:r>
          </a:p>
        </p:txBody>
      </p:sp>
      <p:sp>
        <p:nvSpPr>
          <p:cNvPr id="2" name="Accolade ouvrante 1">
            <a:extLst>
              <a:ext uri="{FF2B5EF4-FFF2-40B4-BE49-F238E27FC236}">
                <a16:creationId xmlns:a16="http://schemas.microsoft.com/office/drawing/2014/main" id="{D1360E44-6D81-5A93-2B5B-3485C56502DD}"/>
              </a:ext>
            </a:extLst>
          </p:cNvPr>
          <p:cNvSpPr/>
          <p:nvPr/>
        </p:nvSpPr>
        <p:spPr>
          <a:xfrm rot="5400000">
            <a:off x="4703977" y="2238730"/>
            <a:ext cx="332202" cy="7823943"/>
          </a:xfrm>
          <a:prstGeom prst="leftBrace">
            <a:avLst>
              <a:gd name="adj1" fmla="val 83745"/>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 name="ZoneTexte 3">
            <a:extLst>
              <a:ext uri="{FF2B5EF4-FFF2-40B4-BE49-F238E27FC236}">
                <a16:creationId xmlns:a16="http://schemas.microsoft.com/office/drawing/2014/main" id="{84C98524-C7BD-9E32-B5B0-8D9BAE216343}"/>
              </a:ext>
            </a:extLst>
          </p:cNvPr>
          <p:cNvSpPr txBox="1"/>
          <p:nvPr/>
        </p:nvSpPr>
        <p:spPr>
          <a:xfrm>
            <a:off x="6133755" y="4715836"/>
            <a:ext cx="3175830" cy="923330"/>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Conditions de ventes suivantes comme sur l’ancien site – voir hyperlien</a:t>
            </a:r>
          </a:p>
        </p:txBody>
      </p:sp>
      <p:cxnSp>
        <p:nvCxnSpPr>
          <p:cNvPr id="7" name="Connecteur : en angle 6">
            <a:extLst>
              <a:ext uri="{FF2B5EF4-FFF2-40B4-BE49-F238E27FC236}">
                <a16:creationId xmlns:a16="http://schemas.microsoft.com/office/drawing/2014/main" id="{3BB054A1-B00B-C00D-FD42-58B0C0FBEB70}"/>
              </a:ext>
            </a:extLst>
          </p:cNvPr>
          <p:cNvCxnSpPr>
            <a:cxnSpLocks/>
            <a:stCxn id="4" idx="1"/>
            <a:endCxn id="2" idx="1"/>
          </p:cNvCxnSpPr>
          <p:nvPr/>
        </p:nvCxnSpPr>
        <p:spPr>
          <a:xfrm rot="10800000" flipV="1">
            <a:off x="4870079" y="5177501"/>
            <a:ext cx="1263677" cy="807100"/>
          </a:xfrm>
          <a:prstGeom prst="bentConnector4">
            <a:avLst>
              <a:gd name="adj1" fmla="val 43428"/>
              <a:gd name="adj2" fmla="val 716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CC9D9F1-DE3A-76B4-294B-CF1612966EAC}"/>
              </a:ext>
            </a:extLst>
          </p:cNvPr>
          <p:cNvSpPr txBox="1"/>
          <p:nvPr/>
        </p:nvSpPr>
        <p:spPr>
          <a:xfrm>
            <a:off x="3417171" y="276326"/>
            <a:ext cx="4488579" cy="430887"/>
          </a:xfrm>
          <a:prstGeom prst="rect">
            <a:avLst/>
          </a:prstGeom>
          <a:solidFill>
            <a:schemeClr val="bg1"/>
          </a:solidFill>
        </p:spPr>
        <p:txBody>
          <a:bodyPr wrap="square" rtlCol="0">
            <a:spAutoFit/>
          </a:bodyPr>
          <a:lstStyle/>
          <a:p>
            <a:r>
              <a:rPr lang="fr-CA" sz="1100" dirty="0">
                <a:solidFill>
                  <a:srgbClr val="00ADEA"/>
                </a:solidFill>
              </a:rPr>
              <a:t>Accueil</a:t>
            </a:r>
            <a:r>
              <a:rPr lang="fr-CA" sz="1100" dirty="0">
                <a:solidFill>
                  <a:srgbClr val="FF0000"/>
                </a:solidFill>
              </a:rPr>
              <a:t>    Qui sommes-nous?    Boutique    Conseils d’expert    Nous joindre</a:t>
            </a:r>
          </a:p>
          <a:p>
            <a:endParaRPr lang="fr-CA" sz="1100" dirty="0">
              <a:solidFill>
                <a:srgbClr val="FF0000"/>
              </a:solidFill>
            </a:endParaRPr>
          </a:p>
        </p:txBody>
      </p:sp>
    </p:spTree>
    <p:extLst>
      <p:ext uri="{BB962C8B-B14F-4D97-AF65-F5344CB8AC3E}">
        <p14:creationId xmlns:p14="http://schemas.microsoft.com/office/powerpoint/2010/main" val="317921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C1501D-299A-78AE-89AD-C84428DDF6B4}"/>
              </a:ext>
            </a:extLst>
          </p:cNvPr>
          <p:cNvPicPr>
            <a:picLocks noChangeAspect="1"/>
          </p:cNvPicPr>
          <p:nvPr/>
        </p:nvPicPr>
        <p:blipFill rotWithShape="1">
          <a:blip r:embed="rId2"/>
          <a:srcRect b="25801"/>
          <a:stretch/>
        </p:blipFill>
        <p:spPr>
          <a:xfrm>
            <a:off x="0" y="-1"/>
            <a:ext cx="12192000" cy="6865000"/>
          </a:xfrm>
          <a:prstGeom prst="rect">
            <a:avLst/>
          </a:prstGeom>
        </p:spPr>
      </p:pic>
      <p:pic>
        <p:nvPicPr>
          <p:cNvPr id="2" name="Picture 2" descr="Afficher l’image source">
            <a:extLst>
              <a:ext uri="{FF2B5EF4-FFF2-40B4-BE49-F238E27FC236}">
                <a16:creationId xmlns:a16="http://schemas.microsoft.com/office/drawing/2014/main" id="{E8C51237-2B91-4F3C-D382-83D406A7A9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4669" y="1126693"/>
            <a:ext cx="10844798" cy="509335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1228221" cy="523220"/>
          </a:xfrm>
          <a:prstGeom prst="rect">
            <a:avLst/>
          </a:prstGeom>
          <a:solidFill>
            <a:srgbClr val="0099CC"/>
          </a:solidFill>
        </p:spPr>
        <p:txBody>
          <a:bodyPr wrap="none" rtlCol="0">
            <a:spAutoFit/>
          </a:bodyPr>
          <a:lstStyle/>
          <a:p>
            <a:r>
              <a:rPr lang="fr-CA" sz="2800" dirty="0">
                <a:solidFill>
                  <a:schemeClr val="bg1"/>
                </a:solidFill>
              </a:rPr>
              <a:t>Accueil</a:t>
            </a:r>
          </a:p>
        </p:txBody>
      </p:sp>
      <p:pic>
        <p:nvPicPr>
          <p:cNvPr id="54" name="Image 53">
            <a:extLst>
              <a:ext uri="{FF2B5EF4-FFF2-40B4-BE49-F238E27FC236}">
                <a16:creationId xmlns:a16="http://schemas.microsoft.com/office/drawing/2014/main" id="{29CCD39F-3900-EB75-A0EE-1E170662EED1}"/>
              </a:ext>
            </a:extLst>
          </p:cNvPr>
          <p:cNvPicPr>
            <a:picLocks noChangeAspect="1"/>
          </p:cNvPicPr>
          <p:nvPr/>
        </p:nvPicPr>
        <p:blipFill rotWithShape="1">
          <a:blip r:embed="rId4"/>
          <a:srcRect t="76101" r="92377"/>
          <a:stretch/>
        </p:blipFill>
        <p:spPr>
          <a:xfrm>
            <a:off x="9509550" y="3147342"/>
            <a:ext cx="2534966" cy="3717657"/>
          </a:xfrm>
          <a:prstGeom prst="rect">
            <a:avLst/>
          </a:prstGeom>
        </p:spPr>
      </p:pic>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5"/>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4"/>
          <a:srcRect l="84714" t="92841" r="13330" b="3753"/>
          <a:stretch/>
        </p:blipFill>
        <p:spPr>
          <a:xfrm>
            <a:off x="9943758" y="4124812"/>
            <a:ext cx="365760" cy="364186"/>
          </a:xfrm>
          <a:prstGeom prst="ellipse">
            <a:avLst/>
          </a:prstGeom>
        </p:spPr>
      </p:pic>
      <p:sp>
        <p:nvSpPr>
          <p:cNvPr id="40" name="ZoneTexte 39">
            <a:extLst>
              <a:ext uri="{FF2B5EF4-FFF2-40B4-BE49-F238E27FC236}">
                <a16:creationId xmlns:a16="http://schemas.microsoft.com/office/drawing/2014/main" id="{DECB5C70-7CAA-C929-27F4-FD4A37064DD6}"/>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6"/>
          <a:srcRect l="93477" t="85682" r="2690" b="7386"/>
          <a:stretch/>
        </p:blipFill>
        <p:spPr>
          <a:xfrm>
            <a:off x="9943758" y="3697991"/>
            <a:ext cx="365760" cy="364186"/>
          </a:xfrm>
          <a:prstGeom prst="ellipse">
            <a:avLst/>
          </a:prstGeom>
        </p:spPr>
      </p:pic>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5"/>
          <a:srcRect l="29241" t="44330" r="68971" b="52374"/>
          <a:stretch/>
        </p:blipFill>
        <p:spPr>
          <a:xfrm>
            <a:off x="9943758" y="4551633"/>
            <a:ext cx="365760" cy="361758"/>
          </a:xfrm>
          <a:prstGeom prst="ellipse">
            <a:avLst/>
          </a:prstGeom>
        </p:spPr>
      </p:pic>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5"/>
          <a:srcRect l="29241" t="44330" r="68971" b="52374"/>
          <a:stretch/>
        </p:blipFill>
        <p:spPr>
          <a:xfrm>
            <a:off x="9946699" y="4970699"/>
            <a:ext cx="365760" cy="361758"/>
          </a:xfrm>
          <a:prstGeom prst="ellipse">
            <a:avLst/>
          </a:prstGeom>
        </p:spPr>
      </p:pic>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cxnSp>
        <p:nvCxnSpPr>
          <p:cNvPr id="49" name="Connecteur droit avec flèche 48">
            <a:extLst>
              <a:ext uri="{FF2B5EF4-FFF2-40B4-BE49-F238E27FC236}">
                <a16:creationId xmlns:a16="http://schemas.microsoft.com/office/drawing/2014/main" id="{049A0604-084E-094C-AEE2-98587F1048B5}"/>
              </a:ext>
            </a:extLst>
          </p:cNvPr>
          <p:cNvCxnSpPr>
            <a:cxnSpLocks/>
          </p:cNvCxnSpPr>
          <p:nvPr/>
        </p:nvCxnSpPr>
        <p:spPr>
          <a:xfrm flipV="1">
            <a:off x="2566898" y="5142271"/>
            <a:ext cx="874392" cy="6855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C80C5D7-4370-DB0A-4CAB-08AB7A82F333}"/>
              </a:ext>
            </a:extLst>
          </p:cNvPr>
          <p:cNvSpPr txBox="1"/>
          <p:nvPr/>
        </p:nvSpPr>
        <p:spPr>
          <a:xfrm>
            <a:off x="6297409" y="1339097"/>
            <a:ext cx="5279922" cy="954107"/>
          </a:xfrm>
          <a:prstGeom prst="rect">
            <a:avLst/>
          </a:prstGeom>
          <a:noFill/>
        </p:spPr>
        <p:txBody>
          <a:bodyPr wrap="square" rtlCol="0">
            <a:spAutoFit/>
          </a:bodyPr>
          <a:lstStyle/>
          <a:p>
            <a:r>
              <a:rPr lang="fr-CA" sz="2800" b="1" dirty="0">
                <a:solidFill>
                  <a:srgbClr val="2121FF"/>
                </a:solidFill>
              </a:rPr>
              <a:t> ET FAIRE UN CHOIX ÉCLAIRÉ</a:t>
            </a:r>
          </a:p>
          <a:p>
            <a:r>
              <a:rPr lang="fr-CA" sz="2800" b="1" dirty="0">
                <a:solidFill>
                  <a:srgbClr val="2121FF"/>
                </a:solidFill>
              </a:rPr>
              <a:t>		… </a:t>
            </a:r>
            <a:r>
              <a:rPr lang="fr-CA" sz="2000" b="1" dirty="0">
                <a:solidFill>
                  <a:srgbClr val="2121FF"/>
                </a:solidFill>
              </a:rPr>
              <a:t>SANS COMPROMIS</a:t>
            </a:r>
          </a:p>
        </p:txBody>
      </p:sp>
      <p:sp>
        <p:nvSpPr>
          <p:cNvPr id="8" name="ZoneTexte 7">
            <a:extLst>
              <a:ext uri="{FF2B5EF4-FFF2-40B4-BE49-F238E27FC236}">
                <a16:creationId xmlns:a16="http://schemas.microsoft.com/office/drawing/2014/main" id="{34CB6FD8-EA3C-5EAF-AADE-4B345549DCCA}"/>
              </a:ext>
            </a:extLst>
          </p:cNvPr>
          <p:cNvSpPr txBox="1"/>
          <p:nvPr/>
        </p:nvSpPr>
        <p:spPr>
          <a:xfrm>
            <a:off x="1127942" y="5838818"/>
            <a:ext cx="3391185" cy="923330"/>
          </a:xfrm>
          <a:prstGeom prst="rect">
            <a:avLst/>
          </a:prstGeom>
          <a:solidFill>
            <a:schemeClr val="bg1"/>
          </a:solidFill>
          <a:ln>
            <a:solidFill>
              <a:srgbClr val="FF0000"/>
            </a:solidFill>
          </a:ln>
        </p:spPr>
        <p:txBody>
          <a:bodyPr wrap="none" rtlCol="0">
            <a:spAutoFit/>
          </a:bodyPr>
          <a:lstStyle/>
          <a:p>
            <a:r>
              <a:rPr lang="fr-CA" b="1" dirty="0">
                <a:solidFill>
                  <a:srgbClr val="FF0000"/>
                </a:solidFill>
              </a:rPr>
              <a:t>Accueil - alterner avec une image </a:t>
            </a:r>
            <a:br>
              <a:rPr lang="fr-CA" b="1" dirty="0">
                <a:solidFill>
                  <a:srgbClr val="FF0000"/>
                </a:solidFill>
              </a:rPr>
            </a:br>
            <a:r>
              <a:rPr lang="fr-CA" b="1" dirty="0">
                <a:solidFill>
                  <a:srgbClr val="FF0000"/>
                </a:solidFill>
              </a:rPr>
              <a:t>représentant Persona DIY </a:t>
            </a:r>
            <a:br>
              <a:rPr lang="fr-CA" b="1" dirty="0">
                <a:solidFill>
                  <a:srgbClr val="FF0000"/>
                </a:solidFill>
              </a:rPr>
            </a:br>
            <a:r>
              <a:rPr lang="fr-CA" b="1" dirty="0">
                <a:solidFill>
                  <a:srgbClr val="FF0000"/>
                </a:solidFill>
              </a:rPr>
              <a:t>du client type d’ASL</a:t>
            </a:r>
          </a:p>
        </p:txBody>
      </p:sp>
      <p:sp>
        <p:nvSpPr>
          <p:cNvPr id="4" name="ZoneTexte 3">
            <a:extLst>
              <a:ext uri="{FF2B5EF4-FFF2-40B4-BE49-F238E27FC236}">
                <a16:creationId xmlns:a16="http://schemas.microsoft.com/office/drawing/2014/main" id="{2B9D21DE-6697-01B4-BBDC-97631EFD0554}"/>
              </a:ext>
            </a:extLst>
          </p:cNvPr>
          <p:cNvSpPr txBox="1"/>
          <p:nvPr/>
        </p:nvSpPr>
        <p:spPr>
          <a:xfrm>
            <a:off x="10264025"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6" name="ZoneTexte 5">
            <a:extLst>
              <a:ext uri="{FF2B5EF4-FFF2-40B4-BE49-F238E27FC236}">
                <a16:creationId xmlns:a16="http://schemas.microsoft.com/office/drawing/2014/main" id="{E645FC90-7310-A140-2547-99D4CBBCDBB5}"/>
              </a:ext>
            </a:extLst>
          </p:cNvPr>
          <p:cNvSpPr txBox="1"/>
          <p:nvPr/>
        </p:nvSpPr>
        <p:spPr>
          <a:xfrm>
            <a:off x="10264025"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sp>
        <p:nvSpPr>
          <p:cNvPr id="7" name="ZoneTexte 6">
            <a:extLst>
              <a:ext uri="{FF2B5EF4-FFF2-40B4-BE49-F238E27FC236}">
                <a16:creationId xmlns:a16="http://schemas.microsoft.com/office/drawing/2014/main" id="{52C7A714-4211-A282-AAE7-3389580711DD}"/>
              </a:ext>
            </a:extLst>
          </p:cNvPr>
          <p:cNvSpPr txBox="1"/>
          <p:nvPr/>
        </p:nvSpPr>
        <p:spPr>
          <a:xfrm>
            <a:off x="10267922"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sp>
        <p:nvSpPr>
          <p:cNvPr id="9" name="ZoneTexte 8">
            <a:extLst>
              <a:ext uri="{FF2B5EF4-FFF2-40B4-BE49-F238E27FC236}">
                <a16:creationId xmlns:a16="http://schemas.microsoft.com/office/drawing/2014/main" id="{1A963079-FE3E-9875-453B-B25745B7C118}"/>
              </a:ext>
            </a:extLst>
          </p:cNvPr>
          <p:cNvSpPr txBox="1"/>
          <p:nvPr/>
        </p:nvSpPr>
        <p:spPr>
          <a:xfrm>
            <a:off x="10270863" y="5013078"/>
            <a:ext cx="1780942" cy="276999"/>
          </a:xfrm>
          <a:prstGeom prst="rect">
            <a:avLst/>
          </a:prstGeom>
          <a:noFill/>
          <a:ln>
            <a:noFill/>
          </a:ln>
        </p:spPr>
        <p:txBody>
          <a:bodyPr wrap="square" rtlCol="0" anchor="ctr">
            <a:spAutoFit/>
          </a:bodyPr>
          <a:lstStyle/>
          <a:p>
            <a:r>
              <a:rPr lang="fr-CA" sz="1200" b="1" dirty="0">
                <a:solidFill>
                  <a:srgbClr val="0099CC"/>
                </a:solidFill>
                <a:hlinkClick r:id="rId8">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
        <p:nvSpPr>
          <p:cNvPr id="12" name="ZoneTexte 11">
            <a:extLst>
              <a:ext uri="{FF2B5EF4-FFF2-40B4-BE49-F238E27FC236}">
                <a16:creationId xmlns:a16="http://schemas.microsoft.com/office/drawing/2014/main" id="{36DECC8B-5AD7-10BE-70D9-FB08BA4F14DF}"/>
              </a:ext>
            </a:extLst>
          </p:cNvPr>
          <p:cNvSpPr txBox="1"/>
          <p:nvPr/>
        </p:nvSpPr>
        <p:spPr>
          <a:xfrm>
            <a:off x="10270863" y="5550775"/>
            <a:ext cx="1780942" cy="276999"/>
          </a:xfrm>
          <a:prstGeom prst="rect">
            <a:avLst/>
          </a:prstGeom>
          <a:noFill/>
          <a:ln>
            <a:noFill/>
          </a:ln>
        </p:spPr>
        <p:txBody>
          <a:bodyPr wrap="square" rtlCol="0" anchor="ctr">
            <a:spAutoFit/>
          </a:bodyPr>
          <a:lstStyle/>
          <a:p>
            <a:r>
              <a:rPr lang="fr-CA" sz="1200" b="1" dirty="0">
                <a:solidFill>
                  <a:srgbClr val="0099CC"/>
                </a:solidFill>
              </a:rPr>
              <a:t>+1 (866) 789-4915</a:t>
            </a:r>
          </a:p>
        </p:txBody>
      </p:sp>
      <p:sp>
        <p:nvSpPr>
          <p:cNvPr id="13" name="ZoneTexte 12">
            <a:extLst>
              <a:ext uri="{FF2B5EF4-FFF2-40B4-BE49-F238E27FC236}">
                <a16:creationId xmlns:a16="http://schemas.microsoft.com/office/drawing/2014/main" id="{2EF8A993-CBA2-FE34-80F4-4CB926916077}"/>
              </a:ext>
            </a:extLst>
          </p:cNvPr>
          <p:cNvSpPr txBox="1"/>
          <p:nvPr/>
        </p:nvSpPr>
        <p:spPr>
          <a:xfrm>
            <a:off x="3417171" y="276326"/>
            <a:ext cx="4488579" cy="430887"/>
          </a:xfrm>
          <a:prstGeom prst="rect">
            <a:avLst/>
          </a:prstGeom>
          <a:solidFill>
            <a:schemeClr val="bg1"/>
          </a:solidFill>
        </p:spPr>
        <p:txBody>
          <a:bodyPr wrap="square" rtlCol="0">
            <a:spAutoFit/>
          </a:bodyPr>
          <a:lstStyle/>
          <a:p>
            <a:r>
              <a:rPr lang="fr-CA" sz="1100" dirty="0">
                <a:solidFill>
                  <a:srgbClr val="00ADEA"/>
                </a:solidFill>
              </a:rPr>
              <a:t>Accueil</a:t>
            </a:r>
            <a:r>
              <a:rPr lang="fr-CA" sz="1100" dirty="0">
                <a:solidFill>
                  <a:srgbClr val="FF0000"/>
                </a:solidFill>
              </a:rPr>
              <a:t>    Qui sommes-nous?    Boutique    Conseils d’expert    Nous joindre</a:t>
            </a:r>
          </a:p>
          <a:p>
            <a:endParaRPr lang="fr-CA" sz="1100" dirty="0">
              <a:solidFill>
                <a:srgbClr val="FF0000"/>
              </a:solidFill>
            </a:endParaRPr>
          </a:p>
        </p:txBody>
      </p:sp>
    </p:spTree>
    <p:extLst>
      <p:ext uri="{BB962C8B-B14F-4D97-AF65-F5344CB8AC3E}">
        <p14:creationId xmlns:p14="http://schemas.microsoft.com/office/powerpoint/2010/main" val="200979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C1501D-299A-78AE-89AD-C84428DDF6B4}"/>
              </a:ext>
            </a:extLst>
          </p:cNvPr>
          <p:cNvPicPr>
            <a:picLocks noChangeAspect="1"/>
          </p:cNvPicPr>
          <p:nvPr/>
        </p:nvPicPr>
        <p:blipFill rotWithShape="1">
          <a:blip r:embed="rId2"/>
          <a:srcRect b="25801"/>
          <a:stretch/>
        </p:blipFill>
        <p:spPr>
          <a:xfrm>
            <a:off x="0" y="-1"/>
            <a:ext cx="12192000" cy="6865000"/>
          </a:xfrm>
          <a:prstGeom prst="rect">
            <a:avLst/>
          </a:prstGeom>
        </p:spPr>
      </p:pic>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1228221" cy="523220"/>
          </a:xfrm>
          <a:prstGeom prst="rect">
            <a:avLst/>
          </a:prstGeom>
          <a:solidFill>
            <a:srgbClr val="0099CC"/>
          </a:solidFill>
        </p:spPr>
        <p:txBody>
          <a:bodyPr wrap="none" rtlCol="0">
            <a:spAutoFit/>
          </a:bodyPr>
          <a:lstStyle/>
          <a:p>
            <a:r>
              <a:rPr lang="fr-CA" sz="2800" dirty="0">
                <a:solidFill>
                  <a:schemeClr val="bg1"/>
                </a:solidFill>
              </a:rPr>
              <a:t>Accueil</a:t>
            </a:r>
          </a:p>
        </p:txBody>
      </p:sp>
      <p:pic>
        <p:nvPicPr>
          <p:cNvPr id="54" name="Image 53">
            <a:extLst>
              <a:ext uri="{FF2B5EF4-FFF2-40B4-BE49-F238E27FC236}">
                <a16:creationId xmlns:a16="http://schemas.microsoft.com/office/drawing/2014/main" id="{29CCD39F-3900-EB75-A0EE-1E170662EED1}"/>
              </a:ext>
            </a:extLst>
          </p:cNvPr>
          <p:cNvPicPr>
            <a:picLocks noChangeAspect="1"/>
          </p:cNvPicPr>
          <p:nvPr/>
        </p:nvPicPr>
        <p:blipFill rotWithShape="1">
          <a:blip r:embed="rId3"/>
          <a:srcRect t="76101" r="92377"/>
          <a:stretch/>
        </p:blipFill>
        <p:spPr>
          <a:xfrm>
            <a:off x="9509550" y="3147342"/>
            <a:ext cx="2534966" cy="3717657"/>
          </a:xfrm>
          <a:prstGeom prst="rect">
            <a:avLst/>
          </a:prstGeom>
        </p:spPr>
      </p:pic>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4"/>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3"/>
          <a:srcRect l="84714" t="92841" r="13330" b="3753"/>
          <a:stretch/>
        </p:blipFill>
        <p:spPr>
          <a:xfrm>
            <a:off x="9943758" y="4124812"/>
            <a:ext cx="365760" cy="364186"/>
          </a:xfrm>
          <a:prstGeom prst="ellipse">
            <a:avLst/>
          </a:prstGeom>
        </p:spPr>
      </p:pic>
      <p:sp>
        <p:nvSpPr>
          <p:cNvPr id="40" name="ZoneTexte 39">
            <a:extLst>
              <a:ext uri="{FF2B5EF4-FFF2-40B4-BE49-F238E27FC236}">
                <a16:creationId xmlns:a16="http://schemas.microsoft.com/office/drawing/2014/main" id="{DECB5C70-7CAA-C929-27F4-FD4A37064DD6}"/>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5"/>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352513"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352513"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4"/>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356410"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4"/>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359351" y="5013078"/>
            <a:ext cx="1780942" cy="276999"/>
          </a:xfrm>
          <a:prstGeom prst="rect">
            <a:avLst/>
          </a:prstGeom>
          <a:noFill/>
          <a:ln>
            <a:noFill/>
          </a:ln>
        </p:spPr>
        <p:txBody>
          <a:bodyPr wrap="square" rtlCol="0" anchor="ctr">
            <a:spAutoFit/>
          </a:bodyPr>
          <a:lstStyle/>
          <a:p>
            <a:r>
              <a:rPr lang="fr-CA" sz="1200" b="1" dirty="0">
                <a:solidFill>
                  <a:srgbClr val="0099CC"/>
                </a:solidFill>
                <a:hlinkClick r:id="rId6">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359351" y="5550775"/>
            <a:ext cx="1780942" cy="276999"/>
          </a:xfrm>
          <a:prstGeom prst="rect">
            <a:avLst/>
          </a:prstGeom>
          <a:noFill/>
          <a:ln>
            <a:noFill/>
          </a:ln>
        </p:spPr>
        <p:txBody>
          <a:bodyPr wrap="square" rtlCol="0" anchor="ctr">
            <a:spAutoFit/>
          </a:bodyPr>
          <a:lstStyle/>
          <a:p>
            <a:r>
              <a:rPr lang="fr-CA" sz="1200" b="1" dirty="0">
                <a:solidFill>
                  <a:srgbClr val="0099CC"/>
                </a:solidFill>
              </a:rPr>
              <a:t>+1 (866) 789-4915</a:t>
            </a:r>
          </a:p>
        </p:txBody>
      </p:sp>
      <p:sp>
        <p:nvSpPr>
          <p:cNvPr id="2051" name="ZoneTexte 2050">
            <a:extLst>
              <a:ext uri="{FF2B5EF4-FFF2-40B4-BE49-F238E27FC236}">
                <a16:creationId xmlns:a16="http://schemas.microsoft.com/office/drawing/2014/main" id="{6AD2E07B-15C9-F837-672A-7CE5646FD535}"/>
              </a:ext>
            </a:extLst>
          </p:cNvPr>
          <p:cNvSpPr txBox="1"/>
          <p:nvPr/>
        </p:nvSpPr>
        <p:spPr>
          <a:xfrm>
            <a:off x="10951102" y="444528"/>
            <a:ext cx="952690" cy="215444"/>
          </a:xfrm>
          <a:prstGeom prst="rect">
            <a:avLst/>
          </a:prstGeom>
          <a:noFill/>
          <a:ln>
            <a:noFill/>
          </a:ln>
        </p:spPr>
        <p:txBody>
          <a:bodyPr wrap="square" rtlCol="0">
            <a:spAutoFit/>
          </a:bodyPr>
          <a:lstStyle/>
          <a:p>
            <a:r>
              <a:rPr lang="fr-CA" sz="800" b="1" dirty="0">
                <a:solidFill>
                  <a:srgbClr val="0099CC"/>
                </a:solidFill>
              </a:rPr>
              <a:t>Donnez votre avis</a:t>
            </a:r>
          </a:p>
        </p:txBody>
      </p: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pic>
        <p:nvPicPr>
          <p:cNvPr id="6" name="Image 5">
            <a:extLst>
              <a:ext uri="{FF2B5EF4-FFF2-40B4-BE49-F238E27FC236}">
                <a16:creationId xmlns:a16="http://schemas.microsoft.com/office/drawing/2014/main" id="{34CF12AA-61D6-7ED1-2937-10302F68EFDD}"/>
              </a:ext>
            </a:extLst>
          </p:cNvPr>
          <p:cNvPicPr>
            <a:picLocks noChangeAspect="1"/>
          </p:cNvPicPr>
          <p:nvPr/>
        </p:nvPicPr>
        <p:blipFill rotWithShape="1">
          <a:blip r:embed="rId8"/>
          <a:srcRect l="3548" t="28920" r="36233" b="37432"/>
          <a:stretch/>
        </p:blipFill>
        <p:spPr>
          <a:xfrm>
            <a:off x="1950513" y="1978913"/>
            <a:ext cx="7341933" cy="2339102"/>
          </a:xfrm>
          <a:prstGeom prst="rect">
            <a:avLst/>
          </a:prstGeom>
        </p:spPr>
      </p:pic>
      <p:sp>
        <p:nvSpPr>
          <p:cNvPr id="13" name="ZoneTexte 12">
            <a:extLst>
              <a:ext uri="{FF2B5EF4-FFF2-40B4-BE49-F238E27FC236}">
                <a16:creationId xmlns:a16="http://schemas.microsoft.com/office/drawing/2014/main" id="{7AF97B39-0FD1-F16C-4EEE-A7E1208D02AE}"/>
              </a:ext>
            </a:extLst>
          </p:cNvPr>
          <p:cNvSpPr txBox="1"/>
          <p:nvPr/>
        </p:nvSpPr>
        <p:spPr>
          <a:xfrm>
            <a:off x="2231924" y="2903088"/>
            <a:ext cx="3198724" cy="1292662"/>
          </a:xfrm>
          <a:prstGeom prst="rect">
            <a:avLst/>
          </a:prstGeom>
          <a:solidFill>
            <a:schemeClr val="bg1"/>
          </a:solidFill>
        </p:spPr>
        <p:txBody>
          <a:bodyPr wrap="square">
            <a:spAutoFit/>
          </a:bodyPr>
          <a:lstStyle/>
          <a:p>
            <a:pPr algn="ctr"/>
            <a:r>
              <a:rPr lang="fr-CA" sz="1200" b="1" i="0" dirty="0">
                <a:solidFill>
                  <a:srgbClr val="363636"/>
                </a:solidFill>
                <a:effectLst/>
                <a:latin typeface="Montserrat" panose="00000500000000000000" pitchFamily="2" charset="0"/>
              </a:rPr>
              <a:t>Livraison Gratuite </a:t>
            </a:r>
          </a:p>
          <a:p>
            <a:pPr algn="ctr"/>
            <a:r>
              <a:rPr lang="fr-CA" sz="1200" b="1" i="0" dirty="0">
                <a:solidFill>
                  <a:srgbClr val="363636"/>
                </a:solidFill>
                <a:effectLst/>
                <a:latin typeface="Montserrat" panose="00000500000000000000" pitchFamily="2" charset="0"/>
              </a:rPr>
              <a:t>partout au Québec</a:t>
            </a:r>
            <a:br>
              <a:rPr lang="fr-CA" sz="1200" b="1" i="0" dirty="0">
                <a:solidFill>
                  <a:srgbClr val="363636"/>
                </a:solidFill>
                <a:effectLst/>
                <a:latin typeface="Montserrat" panose="00000500000000000000" pitchFamily="2" charset="0"/>
              </a:rPr>
            </a:br>
            <a:r>
              <a:rPr lang="fr-CA" sz="1200" b="1" i="0" dirty="0">
                <a:solidFill>
                  <a:srgbClr val="363636"/>
                </a:solidFill>
                <a:effectLst/>
                <a:latin typeface="Montserrat" panose="00000500000000000000" pitchFamily="2" charset="0"/>
              </a:rPr>
              <a:t>pour tout achat de </a:t>
            </a:r>
          </a:p>
          <a:p>
            <a:pPr algn="ctr"/>
            <a:r>
              <a:rPr lang="fr-CA" sz="1200" b="1" i="0" dirty="0">
                <a:solidFill>
                  <a:srgbClr val="363636"/>
                </a:solidFill>
                <a:effectLst/>
                <a:latin typeface="Montserrat" panose="00000500000000000000" pitchFamily="2" charset="0"/>
              </a:rPr>
              <a:t>$79 et + (avant taxes)</a:t>
            </a:r>
            <a:endParaRPr lang="fr-CA" sz="1000" b="1" i="0" dirty="0">
              <a:solidFill>
                <a:srgbClr val="363636"/>
              </a:solidFill>
              <a:effectLst/>
              <a:latin typeface="Montserrat" panose="00000500000000000000" pitchFamily="2" charset="0"/>
            </a:endParaRPr>
          </a:p>
          <a:p>
            <a:pPr algn="ctr"/>
            <a:endParaRPr lang="fr-CA" sz="1000" b="0" i="0" dirty="0">
              <a:solidFill>
                <a:srgbClr val="505050"/>
              </a:solidFill>
              <a:effectLst/>
              <a:latin typeface="Roboto" panose="02000000000000000000" pitchFamily="2" charset="0"/>
            </a:endParaRPr>
          </a:p>
          <a:p>
            <a:pPr algn="ctr"/>
            <a:r>
              <a:rPr lang="fr-CA" sz="1000" b="0" i="0" dirty="0">
                <a:solidFill>
                  <a:srgbClr val="505050"/>
                </a:solidFill>
                <a:effectLst/>
                <a:latin typeface="Roboto" panose="02000000000000000000" pitchFamily="2" charset="0"/>
              </a:rPr>
              <a:t>Délais de livraison de 2 à 3 jours au Québec, </a:t>
            </a:r>
            <a:br>
              <a:rPr lang="fr-CA" sz="1000" b="0" i="0" dirty="0">
                <a:solidFill>
                  <a:srgbClr val="505050"/>
                </a:solidFill>
                <a:effectLst/>
                <a:latin typeface="Roboto" panose="02000000000000000000" pitchFamily="2" charset="0"/>
              </a:rPr>
            </a:br>
            <a:r>
              <a:rPr lang="fr-CA" sz="1000" b="0" i="0" dirty="0">
                <a:solidFill>
                  <a:srgbClr val="505050"/>
                </a:solidFill>
                <a:effectLst/>
                <a:latin typeface="Roboto" panose="02000000000000000000" pitchFamily="2" charset="0"/>
              </a:rPr>
              <a:t>7 jours au Canada et 10 jours aux États-Unis</a:t>
            </a:r>
          </a:p>
        </p:txBody>
      </p:sp>
      <p:grpSp>
        <p:nvGrpSpPr>
          <p:cNvPr id="15" name="Groupe 14">
            <a:extLst>
              <a:ext uri="{FF2B5EF4-FFF2-40B4-BE49-F238E27FC236}">
                <a16:creationId xmlns:a16="http://schemas.microsoft.com/office/drawing/2014/main" id="{18D2CEB8-82EF-DBC2-377B-CABEDE4BC3D7}"/>
              </a:ext>
            </a:extLst>
          </p:cNvPr>
          <p:cNvGrpSpPr/>
          <p:nvPr/>
        </p:nvGrpSpPr>
        <p:grpSpPr>
          <a:xfrm>
            <a:off x="6096000" y="4242040"/>
            <a:ext cx="3198724" cy="2360637"/>
            <a:chOff x="4022117" y="4275345"/>
            <a:chExt cx="3198724" cy="2360637"/>
          </a:xfrm>
        </p:grpSpPr>
        <p:pic>
          <p:nvPicPr>
            <p:cNvPr id="7" name="Image 6">
              <a:extLst>
                <a:ext uri="{FF2B5EF4-FFF2-40B4-BE49-F238E27FC236}">
                  <a16:creationId xmlns:a16="http://schemas.microsoft.com/office/drawing/2014/main" id="{77EAF8E1-8E4C-6A1E-E22F-DB214AEC8371}"/>
                </a:ext>
              </a:extLst>
            </p:cNvPr>
            <p:cNvPicPr>
              <a:picLocks noChangeAspect="1"/>
            </p:cNvPicPr>
            <p:nvPr/>
          </p:nvPicPr>
          <p:blipFill rotWithShape="1">
            <a:blip r:embed="rId8"/>
            <a:srcRect l="67030" t="28920" r="6733" b="37432"/>
            <a:stretch/>
          </p:blipFill>
          <p:spPr>
            <a:xfrm>
              <a:off x="4022117" y="4275345"/>
              <a:ext cx="3198724" cy="2307622"/>
            </a:xfrm>
            <a:prstGeom prst="rect">
              <a:avLst/>
            </a:prstGeom>
          </p:spPr>
        </p:pic>
        <p:sp>
          <p:nvSpPr>
            <p:cNvPr id="14" name="ZoneTexte 13">
              <a:extLst>
                <a:ext uri="{FF2B5EF4-FFF2-40B4-BE49-F238E27FC236}">
                  <a16:creationId xmlns:a16="http://schemas.microsoft.com/office/drawing/2014/main" id="{38DD2905-1CB5-6DC6-1040-006624667458}"/>
                </a:ext>
              </a:extLst>
            </p:cNvPr>
            <p:cNvSpPr txBox="1"/>
            <p:nvPr/>
          </p:nvSpPr>
          <p:spPr>
            <a:xfrm>
              <a:off x="4022117" y="5620319"/>
              <a:ext cx="3198724" cy="1015663"/>
            </a:xfrm>
            <a:prstGeom prst="rect">
              <a:avLst/>
            </a:prstGeom>
            <a:solidFill>
              <a:schemeClr val="bg1"/>
            </a:solidFill>
          </p:spPr>
          <p:txBody>
            <a:bodyPr wrap="square">
              <a:spAutoFit/>
            </a:bodyPr>
            <a:lstStyle/>
            <a:p>
              <a:pPr algn="ctr"/>
              <a:r>
                <a:rPr lang="fr-CA" sz="1000" b="0" i="0" dirty="0">
                  <a:solidFill>
                    <a:srgbClr val="505050"/>
                  </a:solidFill>
                  <a:effectLst/>
                  <a:latin typeface="Roboto" panose="02000000000000000000" pitchFamily="2" charset="0"/>
                </a:rPr>
                <a:t>Nos experts sont a votre disposition soit par tél, courriel, chat et même vidéoconférence. </a:t>
              </a:r>
            </a:p>
            <a:p>
              <a:pPr algn="ctr"/>
              <a:r>
                <a:rPr lang="fr-CA" sz="1000" b="0" i="0" dirty="0">
                  <a:solidFill>
                    <a:srgbClr val="505050"/>
                  </a:solidFill>
                  <a:effectLst/>
                  <a:latin typeface="Roboto" panose="02000000000000000000" pitchFamily="2" charset="0"/>
                </a:rPr>
                <a:t>Nos heures d'ouvertures de 9h00 à 17h00 </a:t>
              </a:r>
              <a:br>
                <a:rPr lang="fr-CA" sz="1000" b="0" i="0" dirty="0">
                  <a:solidFill>
                    <a:srgbClr val="505050"/>
                  </a:solidFill>
                  <a:effectLst/>
                  <a:latin typeface="Roboto" panose="02000000000000000000" pitchFamily="2" charset="0"/>
                </a:rPr>
              </a:br>
              <a:r>
                <a:rPr lang="fr-CA" sz="1000" b="0" i="0" dirty="0">
                  <a:solidFill>
                    <a:srgbClr val="505050"/>
                  </a:solidFill>
                  <a:effectLst/>
                  <a:latin typeface="Roboto" panose="02000000000000000000" pitchFamily="2" charset="0"/>
                </a:rPr>
                <a:t>du lundi au vendredi. </a:t>
              </a:r>
            </a:p>
            <a:p>
              <a:pPr algn="ctr"/>
              <a:r>
                <a:rPr lang="fr-CA" sz="1000" b="0" i="0" dirty="0">
                  <a:solidFill>
                    <a:srgbClr val="505050"/>
                  </a:solidFill>
                  <a:effectLst/>
                  <a:latin typeface="Roboto" panose="02000000000000000000" pitchFamily="2" charset="0"/>
                </a:rPr>
                <a:t>N'hésitez pas à nous contacter. Il nous fera plaisir de vous aider.</a:t>
              </a:r>
            </a:p>
          </p:txBody>
        </p:sp>
      </p:grpSp>
      <p:sp>
        <p:nvSpPr>
          <p:cNvPr id="8" name="ZoneTexte 7">
            <a:extLst>
              <a:ext uri="{FF2B5EF4-FFF2-40B4-BE49-F238E27FC236}">
                <a16:creationId xmlns:a16="http://schemas.microsoft.com/office/drawing/2014/main" id="{34CB6FD8-EA3C-5EAF-AADE-4B345549DCCA}"/>
              </a:ext>
            </a:extLst>
          </p:cNvPr>
          <p:cNvSpPr txBox="1"/>
          <p:nvPr/>
        </p:nvSpPr>
        <p:spPr>
          <a:xfrm rot="19131460">
            <a:off x="101315" y="3374825"/>
            <a:ext cx="2343719" cy="646331"/>
          </a:xfrm>
          <a:prstGeom prst="rect">
            <a:avLst/>
          </a:prstGeom>
          <a:solidFill>
            <a:schemeClr val="bg1"/>
          </a:solidFill>
          <a:ln>
            <a:solidFill>
              <a:srgbClr val="FF0000"/>
            </a:solidFill>
          </a:ln>
        </p:spPr>
        <p:txBody>
          <a:bodyPr wrap="none" rtlCol="0">
            <a:spAutoFit/>
          </a:bodyPr>
          <a:lstStyle/>
          <a:p>
            <a:r>
              <a:rPr lang="fr-CA" b="1" dirty="0">
                <a:solidFill>
                  <a:srgbClr val="FF0000"/>
                </a:solidFill>
              </a:rPr>
              <a:t>Accueil - alterner avec </a:t>
            </a:r>
            <a:br>
              <a:rPr lang="fr-CA" b="1" dirty="0">
                <a:solidFill>
                  <a:srgbClr val="FF0000"/>
                </a:solidFill>
              </a:rPr>
            </a:br>
            <a:r>
              <a:rPr lang="fr-CA" b="1" dirty="0">
                <a:solidFill>
                  <a:srgbClr val="FF0000"/>
                </a:solidFill>
              </a:rPr>
              <a:t>cette page aussi</a:t>
            </a:r>
          </a:p>
        </p:txBody>
      </p:sp>
      <p:sp>
        <p:nvSpPr>
          <p:cNvPr id="16" name="ZoneTexte 15">
            <a:extLst>
              <a:ext uri="{FF2B5EF4-FFF2-40B4-BE49-F238E27FC236}">
                <a16:creationId xmlns:a16="http://schemas.microsoft.com/office/drawing/2014/main" id="{73185A89-9324-F3C5-A4E3-34991051EC5C}"/>
              </a:ext>
            </a:extLst>
          </p:cNvPr>
          <p:cNvSpPr txBox="1"/>
          <p:nvPr/>
        </p:nvSpPr>
        <p:spPr>
          <a:xfrm>
            <a:off x="1946615" y="4294353"/>
            <a:ext cx="4200910" cy="2308324"/>
          </a:xfrm>
          <a:prstGeom prst="rect">
            <a:avLst/>
          </a:prstGeom>
          <a:solidFill>
            <a:schemeClr val="bg1"/>
          </a:solidFill>
        </p:spPr>
        <p:txBody>
          <a:bodyPr wrap="square">
            <a:spAutoFit/>
          </a:bodyPr>
          <a:lstStyle/>
          <a:p>
            <a:pPr algn="ctr"/>
            <a:r>
              <a:rPr lang="fr-CA" sz="1200" b="1" dirty="0">
                <a:solidFill>
                  <a:srgbClr val="FF0000"/>
                </a:solidFill>
                <a:latin typeface="Montserrat" panose="00000500000000000000" pitchFamily="2" charset="0"/>
              </a:rPr>
              <a:t>$$$</a:t>
            </a:r>
            <a:endParaRPr lang="fr-CA" sz="1200" b="1" i="0" dirty="0">
              <a:solidFill>
                <a:srgbClr val="FF0000"/>
              </a:solidFill>
              <a:effectLst/>
              <a:latin typeface="Montserrat" panose="00000500000000000000" pitchFamily="2" charset="0"/>
            </a:endParaRPr>
          </a:p>
          <a:p>
            <a:pPr algn="ctr"/>
            <a:r>
              <a:rPr lang="fr-CA" sz="1200" b="1" i="0" dirty="0">
                <a:solidFill>
                  <a:srgbClr val="505050"/>
                </a:solidFill>
                <a:effectLst/>
                <a:latin typeface="Montserrat" panose="00000500000000000000" pitchFamily="2" charset="0"/>
              </a:rPr>
              <a:t>Financement</a:t>
            </a:r>
          </a:p>
          <a:p>
            <a:pPr algn="ctr"/>
            <a:r>
              <a:rPr lang="fr-CA" sz="1000" b="0" i="0" dirty="0">
                <a:solidFill>
                  <a:srgbClr val="505050"/>
                </a:solidFill>
                <a:effectLst/>
                <a:latin typeface="Roboto" panose="02000000000000000000" pitchFamily="2" charset="0"/>
              </a:rPr>
              <a:t>AquaSélection vous offre l’opportunité de financer pour tout achat de $1000 et + à l’aide de paiements flexibles selon vos termes à des taux </a:t>
            </a:r>
            <a:r>
              <a:rPr lang="fr-CA" sz="1000" dirty="0">
                <a:solidFill>
                  <a:srgbClr val="505050"/>
                </a:solidFill>
                <a:latin typeface="Roboto" panose="02000000000000000000" pitchFamily="2" charset="0"/>
              </a:rPr>
              <a:t>d'intérêt inférieurs à </a:t>
            </a:r>
            <a:r>
              <a:rPr lang="fr-CA" sz="1000" b="0" i="0" dirty="0">
                <a:solidFill>
                  <a:srgbClr val="505050"/>
                </a:solidFill>
                <a:effectLst/>
                <a:latin typeface="Roboto" panose="02000000000000000000" pitchFamily="2" charset="0"/>
              </a:rPr>
              <a:t>la plupart des cartes de crédit </a:t>
            </a:r>
          </a:p>
          <a:p>
            <a:pPr algn="ctr"/>
            <a:endParaRPr lang="fr-CA" sz="1000" b="0" i="0" dirty="0">
              <a:solidFill>
                <a:srgbClr val="505050"/>
              </a:solidFill>
              <a:effectLst/>
              <a:latin typeface="Roboto" panose="02000000000000000000" pitchFamily="2" charset="0"/>
            </a:endParaRPr>
          </a:p>
          <a:p>
            <a:pPr algn="ctr"/>
            <a:r>
              <a:rPr lang="fr-CA" sz="1000" b="0" i="0" dirty="0">
                <a:solidFill>
                  <a:srgbClr val="505050"/>
                </a:solidFill>
                <a:effectLst/>
                <a:latin typeface="Roboto" panose="02000000000000000000" pitchFamily="2" charset="0"/>
              </a:rPr>
              <a:t>Les programmes de paiement peuvent être aussi courts que 12 mois et se prolonger jusqu'à 10 ans pour permettre des prélèvements mensuels abordables pour les gros projets.</a:t>
            </a:r>
          </a:p>
          <a:p>
            <a:pPr algn="ctr"/>
            <a:endParaRPr lang="fr-CA" sz="1000" b="0" i="0" dirty="0">
              <a:solidFill>
                <a:srgbClr val="505050"/>
              </a:solidFill>
              <a:effectLst/>
              <a:latin typeface="Roboto" panose="02000000000000000000" pitchFamily="2" charset="0"/>
            </a:endParaRPr>
          </a:p>
          <a:p>
            <a:pPr algn="ctr"/>
            <a:r>
              <a:rPr lang="fr-CA" sz="1000" b="0" i="0" dirty="0">
                <a:solidFill>
                  <a:srgbClr val="505050"/>
                </a:solidFill>
                <a:effectLst/>
                <a:latin typeface="Roboto" panose="02000000000000000000" pitchFamily="2" charset="0"/>
              </a:rPr>
              <a:t>Nos prêts sont complètement ouverts et vous pouvez payer votre solde à tout moment sans pénalité.</a:t>
            </a:r>
          </a:p>
          <a:p>
            <a:pPr algn="ctr"/>
            <a:endParaRPr lang="fr-CA" sz="1000" b="0" i="0" dirty="0">
              <a:solidFill>
                <a:srgbClr val="505050"/>
              </a:solidFill>
              <a:effectLst/>
              <a:latin typeface="Roboto" panose="02000000000000000000" pitchFamily="2" charset="0"/>
            </a:endParaRPr>
          </a:p>
          <a:p>
            <a:pPr algn="ctr"/>
            <a:endParaRPr lang="fr-CA" sz="1000" dirty="0">
              <a:solidFill>
                <a:srgbClr val="505050"/>
              </a:solidFill>
              <a:latin typeface="Roboto" panose="02000000000000000000" pitchFamily="2" charset="0"/>
            </a:endParaRPr>
          </a:p>
        </p:txBody>
      </p:sp>
      <p:grpSp>
        <p:nvGrpSpPr>
          <p:cNvPr id="17" name="Groupe 16">
            <a:extLst>
              <a:ext uri="{FF2B5EF4-FFF2-40B4-BE49-F238E27FC236}">
                <a16:creationId xmlns:a16="http://schemas.microsoft.com/office/drawing/2014/main" id="{2C436AB0-A078-73EE-35E8-CBB5424CB99C}"/>
              </a:ext>
            </a:extLst>
          </p:cNvPr>
          <p:cNvGrpSpPr>
            <a:grpSpLocks noChangeAspect="1"/>
          </p:cNvGrpSpPr>
          <p:nvPr/>
        </p:nvGrpSpPr>
        <p:grpSpPr>
          <a:xfrm>
            <a:off x="3383175" y="6286718"/>
            <a:ext cx="1365806" cy="509669"/>
            <a:chOff x="3410696" y="2009775"/>
            <a:chExt cx="1618195" cy="751623"/>
          </a:xfrm>
        </p:grpSpPr>
        <p:sp>
          <p:nvSpPr>
            <p:cNvPr id="18" name="Organigramme : Terminateur 17">
              <a:extLst>
                <a:ext uri="{FF2B5EF4-FFF2-40B4-BE49-F238E27FC236}">
                  <a16:creationId xmlns:a16="http://schemas.microsoft.com/office/drawing/2014/main" id="{EF9E04C9-7576-F601-A1DF-DCCE14DCC2AB}"/>
                </a:ext>
              </a:extLst>
            </p:cNvPr>
            <p:cNvSpPr/>
            <p:nvPr/>
          </p:nvSpPr>
          <p:spPr>
            <a:xfrm>
              <a:off x="3410696" y="2009775"/>
              <a:ext cx="1618195" cy="438150"/>
            </a:xfrm>
            <a:prstGeom prst="flowChartTerminator">
              <a:avLst/>
            </a:prstGeom>
            <a:solidFill>
              <a:schemeClr val="bg1"/>
            </a:solidFill>
            <a:ln>
              <a:solidFill>
                <a:srgbClr val="00A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rgbClr val="FF0000"/>
                  </a:solidFill>
                </a:rPr>
                <a:t>En savoir plus</a:t>
              </a:r>
            </a:p>
          </p:txBody>
        </p:sp>
        <p:grpSp>
          <p:nvGrpSpPr>
            <p:cNvPr id="19" name="Groupe 18">
              <a:extLst>
                <a:ext uri="{FF2B5EF4-FFF2-40B4-BE49-F238E27FC236}">
                  <a16:creationId xmlns:a16="http://schemas.microsoft.com/office/drawing/2014/main" id="{DD2CC38B-E03B-AAE6-0689-46C1C79035A8}"/>
                </a:ext>
              </a:extLst>
            </p:cNvPr>
            <p:cNvGrpSpPr/>
            <p:nvPr/>
          </p:nvGrpSpPr>
          <p:grpSpPr>
            <a:xfrm>
              <a:off x="3936357" y="2447925"/>
              <a:ext cx="566005" cy="161925"/>
              <a:chOff x="3936357" y="2447925"/>
              <a:chExt cx="566005" cy="161925"/>
            </a:xfrm>
          </p:grpSpPr>
          <p:cxnSp>
            <p:nvCxnSpPr>
              <p:cNvPr id="26" name="Connecteur droit 25">
                <a:extLst>
                  <a:ext uri="{FF2B5EF4-FFF2-40B4-BE49-F238E27FC236}">
                    <a16:creationId xmlns:a16="http://schemas.microsoft.com/office/drawing/2014/main" id="{DB50C0A2-B1FF-688F-280B-8AC8E98A9F87}"/>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E3C1046-E965-9347-6C7C-4E957E83F79D}"/>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2E2619B7-080A-021A-5F80-464AC2D7CC9A}"/>
                </a:ext>
              </a:extLst>
            </p:cNvPr>
            <p:cNvGrpSpPr/>
            <p:nvPr/>
          </p:nvGrpSpPr>
          <p:grpSpPr>
            <a:xfrm>
              <a:off x="3936357" y="2528887"/>
              <a:ext cx="566005" cy="161925"/>
              <a:chOff x="3936357" y="2447925"/>
              <a:chExt cx="566005" cy="161925"/>
            </a:xfrm>
          </p:grpSpPr>
          <p:cxnSp>
            <p:nvCxnSpPr>
              <p:cNvPr id="24" name="Connecteur droit 23">
                <a:extLst>
                  <a:ext uri="{FF2B5EF4-FFF2-40B4-BE49-F238E27FC236}">
                    <a16:creationId xmlns:a16="http://schemas.microsoft.com/office/drawing/2014/main" id="{F1856F15-6953-F85D-F0BE-8DD616A293E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9E6EF1B-14D5-DB82-3F6F-65B436AC2EEB}"/>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F8D9DFCE-74B5-FAE9-49E1-EAE695C7DE98}"/>
                </a:ext>
              </a:extLst>
            </p:cNvPr>
            <p:cNvGrpSpPr/>
            <p:nvPr/>
          </p:nvGrpSpPr>
          <p:grpSpPr>
            <a:xfrm>
              <a:off x="3936357" y="2599473"/>
              <a:ext cx="566005" cy="161925"/>
              <a:chOff x="3936357" y="2447925"/>
              <a:chExt cx="566005" cy="161925"/>
            </a:xfrm>
          </p:grpSpPr>
          <p:cxnSp>
            <p:nvCxnSpPr>
              <p:cNvPr id="22" name="Connecteur droit 21">
                <a:extLst>
                  <a:ext uri="{FF2B5EF4-FFF2-40B4-BE49-F238E27FC236}">
                    <a16:creationId xmlns:a16="http://schemas.microsoft.com/office/drawing/2014/main" id="{BB58F2F3-8649-EF41-7F51-440F9043B12F}"/>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C60E2C6-1010-7F91-892D-65EC6800C7E2}"/>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8" name="ZoneTexte 27">
            <a:extLst>
              <a:ext uri="{FF2B5EF4-FFF2-40B4-BE49-F238E27FC236}">
                <a16:creationId xmlns:a16="http://schemas.microsoft.com/office/drawing/2014/main" id="{AE5C012A-FFE6-74C5-3BC7-545CCB7F8065}"/>
              </a:ext>
            </a:extLst>
          </p:cNvPr>
          <p:cNvSpPr txBox="1"/>
          <p:nvPr/>
        </p:nvSpPr>
        <p:spPr>
          <a:xfrm>
            <a:off x="6536576" y="1023533"/>
            <a:ext cx="5279922" cy="954107"/>
          </a:xfrm>
          <a:prstGeom prst="rect">
            <a:avLst/>
          </a:prstGeom>
          <a:noFill/>
        </p:spPr>
        <p:txBody>
          <a:bodyPr wrap="square" rtlCol="0">
            <a:spAutoFit/>
          </a:bodyPr>
          <a:lstStyle/>
          <a:p>
            <a:r>
              <a:rPr lang="fr-CA" sz="2800" b="1" dirty="0">
                <a:solidFill>
                  <a:srgbClr val="2121FF"/>
                </a:solidFill>
              </a:rPr>
              <a:t> ET FAIRE UN CHOIX ÉCLAIRÉ</a:t>
            </a:r>
          </a:p>
          <a:p>
            <a:r>
              <a:rPr lang="fr-CA" sz="2800" b="1" dirty="0">
                <a:solidFill>
                  <a:srgbClr val="2121FF"/>
                </a:solidFill>
              </a:rPr>
              <a:t>		… </a:t>
            </a:r>
            <a:r>
              <a:rPr lang="fr-CA" sz="2000" b="1" dirty="0">
                <a:solidFill>
                  <a:srgbClr val="2121FF"/>
                </a:solidFill>
              </a:rPr>
              <a:t>SANS COMPROMIS</a:t>
            </a:r>
          </a:p>
        </p:txBody>
      </p:sp>
      <p:sp>
        <p:nvSpPr>
          <p:cNvPr id="2" name="ZoneTexte 1">
            <a:extLst>
              <a:ext uri="{FF2B5EF4-FFF2-40B4-BE49-F238E27FC236}">
                <a16:creationId xmlns:a16="http://schemas.microsoft.com/office/drawing/2014/main" id="{6560CE7D-74F8-BF5B-3F67-0CEB03069D64}"/>
              </a:ext>
            </a:extLst>
          </p:cNvPr>
          <p:cNvSpPr txBox="1"/>
          <p:nvPr/>
        </p:nvSpPr>
        <p:spPr>
          <a:xfrm>
            <a:off x="3417171" y="276326"/>
            <a:ext cx="4488579" cy="430887"/>
          </a:xfrm>
          <a:prstGeom prst="rect">
            <a:avLst/>
          </a:prstGeom>
          <a:solidFill>
            <a:schemeClr val="bg1"/>
          </a:solidFill>
        </p:spPr>
        <p:txBody>
          <a:bodyPr wrap="square" rtlCol="0">
            <a:spAutoFit/>
          </a:bodyPr>
          <a:lstStyle/>
          <a:p>
            <a:r>
              <a:rPr lang="fr-CA" sz="1100" dirty="0">
                <a:solidFill>
                  <a:srgbClr val="00ADEA"/>
                </a:solidFill>
              </a:rPr>
              <a:t>Accueil</a:t>
            </a:r>
            <a:r>
              <a:rPr lang="fr-CA" sz="1100" dirty="0">
                <a:solidFill>
                  <a:srgbClr val="FF0000"/>
                </a:solidFill>
              </a:rPr>
              <a:t>    Qui sommes-nous?    Boutique    Conseils d’expert    Nous joindre</a:t>
            </a:r>
          </a:p>
          <a:p>
            <a:endParaRPr lang="fr-CA" sz="1100" dirty="0">
              <a:solidFill>
                <a:srgbClr val="FF0000"/>
              </a:solidFill>
            </a:endParaRPr>
          </a:p>
        </p:txBody>
      </p:sp>
    </p:spTree>
    <p:extLst>
      <p:ext uri="{BB962C8B-B14F-4D97-AF65-F5344CB8AC3E}">
        <p14:creationId xmlns:p14="http://schemas.microsoft.com/office/powerpoint/2010/main" val="156455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E81D6DE-CB9B-5961-AD0E-F4246137C991}"/>
              </a:ext>
            </a:extLst>
          </p:cNvPr>
          <p:cNvPicPr>
            <a:picLocks noChangeAspect="1"/>
          </p:cNvPicPr>
          <p:nvPr/>
        </p:nvPicPr>
        <p:blipFill rotWithShape="1">
          <a:blip r:embed="rId2"/>
          <a:srcRect b="54281"/>
          <a:stretch/>
        </p:blipFill>
        <p:spPr>
          <a:xfrm>
            <a:off x="0" y="-6999"/>
            <a:ext cx="12192000" cy="3135434"/>
          </a:xfrm>
          <a:prstGeom prst="rect">
            <a:avLst/>
          </a:prstGeom>
        </p:spPr>
      </p:pic>
      <p:pic>
        <p:nvPicPr>
          <p:cNvPr id="3" name="Image 2">
            <a:extLst>
              <a:ext uri="{FF2B5EF4-FFF2-40B4-BE49-F238E27FC236}">
                <a16:creationId xmlns:a16="http://schemas.microsoft.com/office/drawing/2014/main" id="{28A666FA-7D7A-C4E5-E35A-F03A94FF2DB3}"/>
              </a:ext>
            </a:extLst>
          </p:cNvPr>
          <p:cNvPicPr>
            <a:picLocks noChangeAspect="1"/>
          </p:cNvPicPr>
          <p:nvPr/>
        </p:nvPicPr>
        <p:blipFill rotWithShape="1">
          <a:blip r:embed="rId2"/>
          <a:srcRect t="31239" r="27298" b="54281"/>
          <a:stretch/>
        </p:blipFill>
        <p:spPr>
          <a:xfrm>
            <a:off x="0" y="2263989"/>
            <a:ext cx="12044516" cy="2163124"/>
          </a:xfrm>
          <a:prstGeom prst="rect">
            <a:avLst/>
          </a:prstGeom>
        </p:spPr>
      </p:pic>
      <p:sp>
        <p:nvSpPr>
          <p:cNvPr id="2" name="Rectangle 1">
            <a:extLst>
              <a:ext uri="{FF2B5EF4-FFF2-40B4-BE49-F238E27FC236}">
                <a16:creationId xmlns:a16="http://schemas.microsoft.com/office/drawing/2014/main" id="{BDE03867-7FE0-856F-66EB-50C72EBD9D11}"/>
              </a:ext>
            </a:extLst>
          </p:cNvPr>
          <p:cNvSpPr/>
          <p:nvPr/>
        </p:nvSpPr>
        <p:spPr>
          <a:xfrm>
            <a:off x="9425238" y="3144905"/>
            <a:ext cx="2766762" cy="371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DDA02678-6D68-A0A2-FC91-7560EB01D9C3}"/>
              </a:ext>
            </a:extLst>
          </p:cNvPr>
          <p:cNvPicPr>
            <a:picLocks noChangeAspect="1"/>
          </p:cNvPicPr>
          <p:nvPr/>
        </p:nvPicPr>
        <p:blipFill rotWithShape="1">
          <a:blip r:embed="rId2"/>
          <a:srcRect l="41814" t="17850" r="28992" b="59068"/>
          <a:stretch/>
        </p:blipFill>
        <p:spPr>
          <a:xfrm>
            <a:off x="1543664" y="1216592"/>
            <a:ext cx="3559277" cy="1582994"/>
          </a:xfrm>
          <a:prstGeom prst="rect">
            <a:avLst/>
          </a:prstGeom>
        </p:spPr>
      </p:pic>
      <p:sp>
        <p:nvSpPr>
          <p:cNvPr id="10" name="ZoneTexte 9">
            <a:extLst>
              <a:ext uri="{FF2B5EF4-FFF2-40B4-BE49-F238E27FC236}">
                <a16:creationId xmlns:a16="http://schemas.microsoft.com/office/drawing/2014/main" id="{8B00BC9A-4DBE-BF19-D4BE-CA34C377DCD7}"/>
              </a:ext>
            </a:extLst>
          </p:cNvPr>
          <p:cNvSpPr txBox="1"/>
          <p:nvPr/>
        </p:nvSpPr>
        <p:spPr>
          <a:xfrm>
            <a:off x="3407646" y="113789"/>
            <a:ext cx="4488579" cy="430887"/>
          </a:xfrm>
          <a:prstGeom prst="rect">
            <a:avLst/>
          </a:prstGeom>
          <a:solidFill>
            <a:schemeClr val="bg1"/>
          </a:solidFill>
        </p:spPr>
        <p:txBody>
          <a:bodyPr wrap="square" rtlCol="0">
            <a:spAutoFit/>
          </a:bodyPr>
          <a:lstStyle/>
          <a:p>
            <a:r>
              <a:rPr lang="fr-CA" sz="1100" dirty="0">
                <a:solidFill>
                  <a:srgbClr val="FF0000"/>
                </a:solidFill>
              </a:rPr>
              <a:t>Accueil    </a:t>
            </a:r>
            <a:r>
              <a:rPr lang="fr-CA" sz="1100" dirty="0">
                <a:solidFill>
                  <a:srgbClr val="00ADEA"/>
                </a:solidFill>
              </a:rPr>
              <a:t>Qui sommes-nous?    </a:t>
            </a:r>
            <a:r>
              <a:rPr lang="fr-CA" sz="1100" dirty="0">
                <a:solidFill>
                  <a:srgbClr val="FF0000"/>
                </a:solidFill>
              </a:rPr>
              <a:t>Boutique    Conseils d’expert    Nous joindre</a:t>
            </a:r>
          </a:p>
          <a:p>
            <a:endParaRPr lang="fr-CA" sz="1100" dirty="0">
              <a:solidFill>
                <a:srgbClr val="FF0000"/>
              </a:solidFill>
            </a:endParaRPr>
          </a:p>
        </p:txBody>
      </p:sp>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2988319" cy="523220"/>
          </a:xfrm>
          <a:prstGeom prst="rect">
            <a:avLst/>
          </a:prstGeom>
          <a:solidFill>
            <a:srgbClr val="0099CC"/>
          </a:solidFill>
        </p:spPr>
        <p:txBody>
          <a:bodyPr wrap="none" rtlCol="0">
            <a:spAutoFit/>
          </a:bodyPr>
          <a:lstStyle/>
          <a:p>
            <a:r>
              <a:rPr lang="fr-CA" sz="2800" dirty="0">
                <a:solidFill>
                  <a:schemeClr val="bg1"/>
                </a:solidFill>
              </a:rPr>
              <a:t>Qui sommes-nous?</a:t>
            </a:r>
          </a:p>
        </p:txBody>
      </p:sp>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3"/>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2"/>
          <a:srcRect l="84714" t="92841" r="13330" b="3753"/>
          <a:stretch/>
        </p:blipFill>
        <p:spPr>
          <a:xfrm>
            <a:off x="9943758" y="4124812"/>
            <a:ext cx="365760" cy="364186"/>
          </a:xfrm>
          <a:prstGeom prst="ellipse">
            <a:avLst/>
          </a:prstGeom>
        </p:spPr>
      </p:pic>
      <p:sp>
        <p:nvSpPr>
          <p:cNvPr id="40" name="ZoneTexte 39">
            <a:extLst>
              <a:ext uri="{FF2B5EF4-FFF2-40B4-BE49-F238E27FC236}">
                <a16:creationId xmlns:a16="http://schemas.microsoft.com/office/drawing/2014/main" id="{DECB5C70-7CAA-C929-27F4-FD4A37064DD6}"/>
              </a:ext>
            </a:extLst>
          </p:cNvPr>
          <p:cNvSpPr txBox="1"/>
          <p:nvPr/>
        </p:nvSpPr>
        <p:spPr>
          <a:xfrm>
            <a:off x="9484626" y="3144905"/>
            <a:ext cx="2504397" cy="584775"/>
          </a:xfrm>
          <a:prstGeom prst="rect">
            <a:avLst/>
          </a:prstGeom>
          <a:noFill/>
          <a:ln>
            <a:noFill/>
          </a:ln>
        </p:spPr>
        <p:txBody>
          <a:bodyPr wrap="square" rtlCol="0">
            <a:spAutoFit/>
          </a:bodyPr>
          <a:lstStyle/>
          <a:p>
            <a:r>
              <a:rPr lang="fr-CA" sz="1600" b="1" dirty="0">
                <a:solidFill>
                  <a:srgbClr val="0099CC"/>
                </a:solidFill>
              </a:rPr>
              <a:t>Discuter avec notre </a:t>
            </a:r>
            <a:br>
              <a:rPr lang="fr-CA" sz="1600" b="1" dirty="0">
                <a:solidFill>
                  <a:srgbClr val="0099CC"/>
                </a:solidFill>
              </a:rPr>
            </a:br>
            <a:r>
              <a:rPr lang="fr-CA" sz="1600" b="1" dirty="0">
                <a:solidFill>
                  <a:srgbClr val="0099CC"/>
                </a:solidFill>
              </a:rPr>
              <a:t>Service à la clientèle:</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4"/>
          <a:srcRect l="93477" t="85682" r="2690" b="7386"/>
          <a:stretch/>
        </p:blipFill>
        <p:spPr>
          <a:xfrm>
            <a:off x="9943758" y="3697991"/>
            <a:ext cx="365760" cy="364186"/>
          </a:xfrm>
          <a:prstGeom prst="ellipse">
            <a:avLst/>
          </a:prstGeom>
        </p:spPr>
      </p:pic>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3"/>
          <a:srcRect l="29241" t="44330" r="68971" b="52374"/>
          <a:stretch/>
        </p:blipFill>
        <p:spPr>
          <a:xfrm>
            <a:off x="9943758" y="4551633"/>
            <a:ext cx="365760" cy="361758"/>
          </a:xfrm>
          <a:prstGeom prst="ellipse">
            <a:avLst/>
          </a:prstGeom>
        </p:spPr>
      </p:pic>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3"/>
          <a:srcRect l="29241" t="44330" r="68971" b="52374"/>
          <a:stretch/>
        </p:blipFill>
        <p:spPr>
          <a:xfrm>
            <a:off x="9946699" y="4970699"/>
            <a:ext cx="365760" cy="361758"/>
          </a:xfrm>
          <a:prstGeom prst="ellipse">
            <a:avLst/>
          </a:prstGeom>
        </p:spPr>
      </p:pic>
      <p:sp>
        <p:nvSpPr>
          <p:cNvPr id="53" name="ZoneTexte 52">
            <a:extLst>
              <a:ext uri="{FF2B5EF4-FFF2-40B4-BE49-F238E27FC236}">
                <a16:creationId xmlns:a16="http://schemas.microsoft.com/office/drawing/2014/main" id="{B018FEEC-72BC-8371-5D25-11744E27F8EE}"/>
              </a:ext>
            </a:extLst>
          </p:cNvPr>
          <p:cNvSpPr txBox="1"/>
          <p:nvPr/>
        </p:nvSpPr>
        <p:spPr>
          <a:xfrm>
            <a:off x="10272263" y="5550775"/>
            <a:ext cx="1780942" cy="276999"/>
          </a:xfrm>
          <a:prstGeom prst="rect">
            <a:avLst/>
          </a:prstGeom>
          <a:noFill/>
          <a:ln>
            <a:noFill/>
          </a:ln>
        </p:spPr>
        <p:txBody>
          <a:bodyPr wrap="square" rtlCol="0" anchor="ctr">
            <a:spAutoFit/>
          </a:bodyPr>
          <a:lstStyle/>
          <a:p>
            <a:r>
              <a:rPr lang="fr-CA" sz="1200" b="1" dirty="0">
                <a:solidFill>
                  <a:srgbClr val="0099CC"/>
                </a:solidFill>
              </a:rPr>
              <a:t>+1 (866) …</a:t>
            </a:r>
          </a:p>
        </p:txBody>
      </p:sp>
      <p:sp>
        <p:nvSpPr>
          <p:cNvPr id="2051" name="ZoneTexte 2050">
            <a:extLst>
              <a:ext uri="{FF2B5EF4-FFF2-40B4-BE49-F238E27FC236}">
                <a16:creationId xmlns:a16="http://schemas.microsoft.com/office/drawing/2014/main" id="{6AD2E07B-15C9-F837-672A-7CE5646FD535}"/>
              </a:ext>
            </a:extLst>
          </p:cNvPr>
          <p:cNvSpPr txBox="1"/>
          <p:nvPr/>
        </p:nvSpPr>
        <p:spPr>
          <a:xfrm>
            <a:off x="10547979" y="365872"/>
            <a:ext cx="952690" cy="215444"/>
          </a:xfrm>
          <a:prstGeom prst="rect">
            <a:avLst/>
          </a:prstGeom>
          <a:noFill/>
          <a:ln>
            <a:noFill/>
          </a:ln>
        </p:spPr>
        <p:txBody>
          <a:bodyPr wrap="square" rtlCol="0">
            <a:spAutoFit/>
          </a:bodyPr>
          <a:lstStyle/>
          <a:p>
            <a:r>
              <a:rPr lang="fr-CA" sz="800" b="1" dirty="0">
                <a:solidFill>
                  <a:srgbClr val="0099CC"/>
                </a:solidFill>
              </a:rPr>
              <a:t>Donnez votre avis</a:t>
            </a:r>
          </a:p>
        </p:txBody>
      </p: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sp>
        <p:nvSpPr>
          <p:cNvPr id="6" name="Rectangle 5">
            <a:extLst>
              <a:ext uri="{FF2B5EF4-FFF2-40B4-BE49-F238E27FC236}">
                <a16:creationId xmlns:a16="http://schemas.microsoft.com/office/drawing/2014/main" id="{6EE5FA49-4E33-4401-A1BC-467EF1D3F99E}"/>
              </a:ext>
            </a:extLst>
          </p:cNvPr>
          <p:cNvSpPr/>
          <p:nvPr/>
        </p:nvSpPr>
        <p:spPr>
          <a:xfrm>
            <a:off x="1081855" y="1961107"/>
            <a:ext cx="8343383" cy="1315506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dirty="0">
                <a:solidFill>
                  <a:schemeClr val="bg1"/>
                </a:solidFill>
              </a:rPr>
              <a:t>Spécialiste Certifié en traitement eau:</a:t>
            </a:r>
          </a:p>
          <a:p>
            <a:endParaRPr lang="fr-CA" sz="800" dirty="0">
              <a:solidFill>
                <a:schemeClr val="bg1"/>
              </a:solidFill>
            </a:endParaRPr>
          </a:p>
          <a:p>
            <a:r>
              <a:rPr lang="fr-CA" dirty="0">
                <a:solidFill>
                  <a:schemeClr val="bg1"/>
                </a:solidFill>
              </a:rPr>
              <a:t>Membre de l’</a:t>
            </a:r>
            <a:r>
              <a:rPr lang="fr-CA" dirty="0" err="1">
                <a:solidFill>
                  <a:schemeClr val="bg1"/>
                </a:solidFill>
              </a:rPr>
              <a:t>associtation</a:t>
            </a:r>
            <a:r>
              <a:rPr lang="fr-CA" dirty="0">
                <a:solidFill>
                  <a:schemeClr val="bg1"/>
                </a:solidFill>
              </a:rPr>
              <a:t> des Spécialistes certifié en eau potable domestique (SCEPD) et de la Water </a:t>
            </a:r>
            <a:r>
              <a:rPr lang="fr-CA" dirty="0" err="1">
                <a:solidFill>
                  <a:schemeClr val="bg1"/>
                </a:solidFill>
              </a:rPr>
              <a:t>Quality</a:t>
            </a:r>
            <a:r>
              <a:rPr lang="fr-CA" dirty="0">
                <a:solidFill>
                  <a:schemeClr val="bg1"/>
                </a:solidFill>
              </a:rPr>
              <a:t> Association (WQA), l’équipe AquaSélection, cumule plusieurs années d’expérience dans la résolution de problèmes d’eau et intervient autant en milieu rural, en ville que dans les entreprises. Notre approche, basée sur l’analyse et la compréhension de la source de vos problèmes d’eau, nous permet d’offrir et garantir le système de traitement d’eau le plus approprié à votre besoin.</a:t>
            </a:r>
          </a:p>
          <a:p>
            <a:endParaRPr lang="fr-CA" dirty="0">
              <a:solidFill>
                <a:schemeClr val="bg1"/>
              </a:solidFill>
            </a:endParaRPr>
          </a:p>
          <a:p>
            <a:r>
              <a:rPr lang="fr-CA" dirty="0">
                <a:solidFill>
                  <a:schemeClr val="bg1"/>
                </a:solidFill>
              </a:rPr>
              <a:t>Notre mission:</a:t>
            </a:r>
          </a:p>
          <a:p>
            <a:endParaRPr lang="fr-CA" sz="800" dirty="0">
              <a:solidFill>
                <a:schemeClr val="bg1"/>
              </a:solidFill>
            </a:endParaRPr>
          </a:p>
          <a:p>
            <a:r>
              <a:rPr lang="fr-CA" dirty="0">
                <a:solidFill>
                  <a:schemeClr val="bg1"/>
                </a:solidFill>
              </a:rPr>
              <a:t>Conseiller de façon professionnel les Québécoises et Québécois dans leur choix de solutions abordables de traitement d’eau, adaptés aux problématiques spécifiques de chacun d’eux, afin de leur permettre d’accéder à une eau de qualité tout en respectant l’environnement.</a:t>
            </a:r>
          </a:p>
          <a:p>
            <a:endParaRPr lang="fr-CA" dirty="0">
              <a:solidFill>
                <a:schemeClr val="bg1"/>
              </a:solidFill>
            </a:endParaRPr>
          </a:p>
          <a:p>
            <a:r>
              <a:rPr lang="fr-CA" dirty="0">
                <a:solidFill>
                  <a:schemeClr val="bg1"/>
                </a:solidFill>
              </a:rPr>
              <a:t>Vous doutez de la qualité de votre eau? Vous avez des questions sur les systèmes de traitement d’eau?  N’hésitez pas, contactez-nous et il nous fera plaisir d’en discuter avec vous.  Vous pouvez également faire une demande d’</a:t>
            </a:r>
            <a:r>
              <a:rPr lang="fr-CA" dirty="0">
                <a:solidFill>
                  <a:schemeClr val="bg1"/>
                </a:solidFill>
                <a:hlinkClick r:id="rId6" action="ppaction://hlinksldjump"/>
              </a:rPr>
              <a:t>analyse physicochimique </a:t>
            </a:r>
            <a:r>
              <a:rPr lang="fr-CA" dirty="0">
                <a:solidFill>
                  <a:schemeClr val="bg1"/>
                </a:solidFill>
              </a:rPr>
              <a:t>de votre eau, c’est gratuit.</a:t>
            </a:r>
          </a:p>
          <a:p>
            <a:endParaRPr lang="fr-CA" dirty="0">
              <a:solidFill>
                <a:schemeClr val="bg1"/>
              </a:solidFill>
            </a:endParaRPr>
          </a:p>
          <a:p>
            <a:r>
              <a:rPr lang="fr-CA" dirty="0">
                <a:solidFill>
                  <a:schemeClr val="bg1"/>
                </a:solidFill>
              </a:rPr>
              <a:t>Environnement:</a:t>
            </a:r>
          </a:p>
          <a:p>
            <a:endParaRPr lang="fr-CA" sz="800" dirty="0">
              <a:solidFill>
                <a:schemeClr val="bg1"/>
              </a:solidFill>
            </a:endParaRPr>
          </a:p>
          <a:p>
            <a:r>
              <a:rPr lang="fr-CA" dirty="0">
                <a:solidFill>
                  <a:schemeClr val="bg1"/>
                </a:solidFill>
              </a:rPr>
              <a:t>Depuis plusieurs années, nous constatons que l’eau potable est de plus en plus rare.  La pollution industriel (liée à l’activité humaine) et aérienne ( CO2, pluies acides) en sont les causes principales.  Et cette situation est loin de s’améliorer, au contraire.</a:t>
            </a:r>
          </a:p>
          <a:p>
            <a:endParaRPr lang="fr-CA" dirty="0">
              <a:solidFill>
                <a:schemeClr val="bg1"/>
              </a:solidFill>
            </a:endParaRPr>
          </a:p>
          <a:p>
            <a:r>
              <a:rPr lang="fr-CA" dirty="0">
                <a:solidFill>
                  <a:schemeClr val="bg1"/>
                </a:solidFill>
              </a:rPr>
              <a:t>De là est né notre intérêt pour le traitement de l’eau potable. Que ce soit l’eau en provenance de puits privés ou de la ville, nous devons considérer que sans systèmes de traitement d’eau, nous nous exposons à des produits indésirables pour notre organisme qui peuvent amener des problèmes de santé.</a:t>
            </a:r>
          </a:p>
          <a:p>
            <a:endParaRPr lang="fr-CA" dirty="0">
              <a:solidFill>
                <a:schemeClr val="bg1"/>
              </a:solidFill>
            </a:endParaRPr>
          </a:p>
          <a:p>
            <a:r>
              <a:rPr lang="fr-CA" dirty="0">
                <a:solidFill>
                  <a:schemeClr val="bg1"/>
                </a:solidFill>
              </a:rPr>
              <a:t>En constante évolution, notre curiosité nous amène vers la recherche de produits de plus en plus performants, favorisant des systèmes sans produit chimique. Par exemple:</a:t>
            </a:r>
          </a:p>
          <a:p>
            <a:endParaRPr lang="fr-CA" dirty="0">
              <a:solidFill>
                <a:schemeClr val="bg1"/>
              </a:solidFill>
            </a:endParaRPr>
          </a:p>
          <a:p>
            <a:pPr marL="285750" indent="-285750">
              <a:buFont typeface="Wingdings" panose="05000000000000000000" pitchFamily="2" charset="2"/>
              <a:buChar char="Ø"/>
            </a:pPr>
            <a:r>
              <a:rPr lang="fr-CA" dirty="0">
                <a:solidFill>
                  <a:schemeClr val="bg1"/>
                </a:solidFill>
                <a:hlinkClick r:id="rId7" action="ppaction://hlinksldjump"/>
              </a:rPr>
              <a:t>Stop Fer Soufre (SFS) </a:t>
            </a:r>
            <a:r>
              <a:rPr lang="fr-CA" dirty="0">
                <a:solidFill>
                  <a:schemeClr val="bg1"/>
                </a:solidFill>
              </a:rPr>
              <a:t>. </a:t>
            </a:r>
            <a:br>
              <a:rPr lang="fr-CA" dirty="0">
                <a:solidFill>
                  <a:schemeClr val="bg1"/>
                </a:solidFill>
              </a:rPr>
            </a:br>
            <a:r>
              <a:rPr lang="fr-CA" dirty="0">
                <a:solidFill>
                  <a:schemeClr val="bg1"/>
                </a:solidFill>
              </a:rPr>
              <a:t>Ce système utilise l’air au lieu de produit chimique pour éliminer le fer et le soufre.</a:t>
            </a:r>
          </a:p>
          <a:p>
            <a:pPr marL="285750" indent="-285750">
              <a:buFont typeface="Wingdings" panose="05000000000000000000" pitchFamily="2" charset="2"/>
              <a:buChar char="Ø"/>
            </a:pPr>
            <a:r>
              <a:rPr lang="fr-CA" dirty="0">
                <a:solidFill>
                  <a:schemeClr val="bg1"/>
                </a:solidFill>
                <a:hlinkClick r:id="rId7" action="ppaction://hlinksldjump"/>
              </a:rPr>
              <a:t>Cristal Plus, l’adoucisseur sans sel</a:t>
            </a:r>
            <a:r>
              <a:rPr lang="fr-CA" dirty="0">
                <a:solidFill>
                  <a:schemeClr val="bg1"/>
                </a:solidFill>
              </a:rPr>
              <a:t>. </a:t>
            </a:r>
            <a:br>
              <a:rPr lang="fr-CA" dirty="0">
                <a:solidFill>
                  <a:schemeClr val="bg1"/>
                </a:solidFill>
              </a:rPr>
            </a:br>
            <a:r>
              <a:rPr lang="fr-CA" dirty="0">
                <a:solidFill>
                  <a:schemeClr val="bg1"/>
                </a:solidFill>
              </a:rPr>
              <a:t>Disponible depuis mars 2008. Efficace à 99.6%, il détartre et empêche le tartre de s’accumuler.</a:t>
            </a:r>
          </a:p>
          <a:p>
            <a:pPr marL="285750" indent="-285750">
              <a:buFont typeface="Wingdings" panose="05000000000000000000" pitchFamily="2" charset="2"/>
              <a:buChar char="Ø"/>
            </a:pPr>
            <a:r>
              <a:rPr lang="fr-CA" dirty="0">
                <a:solidFill>
                  <a:schemeClr val="bg1"/>
                </a:solidFill>
                <a:hlinkClick r:id="rId7" action="ppaction://hlinksldjump"/>
              </a:rPr>
              <a:t>Ultrafiltration</a:t>
            </a:r>
            <a:r>
              <a:rPr lang="fr-CA" dirty="0">
                <a:solidFill>
                  <a:schemeClr val="bg1"/>
                </a:solidFill>
              </a:rPr>
              <a:t>, la technologie la plus prometteuse pour des problèmes d’eau troubles et non-potable.</a:t>
            </a:r>
          </a:p>
          <a:p>
            <a:pPr marL="285750" indent="-285750">
              <a:buFont typeface="Wingdings" panose="05000000000000000000" pitchFamily="2" charset="2"/>
              <a:buChar char="Ø"/>
            </a:pPr>
            <a:r>
              <a:rPr lang="fr-CA" dirty="0">
                <a:solidFill>
                  <a:schemeClr val="bg1"/>
                </a:solidFill>
                <a:hlinkClick r:id="rId7" action="ppaction://hlinksldjump"/>
              </a:rPr>
              <a:t>Osmose</a:t>
            </a:r>
            <a:r>
              <a:rPr lang="fr-CA" dirty="0">
                <a:solidFill>
                  <a:schemeClr val="bg1"/>
                </a:solidFill>
              </a:rPr>
              <a:t>, la technologie la plus prometteuse pour éliminer tous les contaminants industriels.</a:t>
            </a:r>
          </a:p>
          <a:p>
            <a:pPr marL="285750" indent="-285750">
              <a:buFont typeface="Wingdings" panose="05000000000000000000" pitchFamily="2" charset="2"/>
              <a:buChar char="Ø"/>
            </a:pPr>
            <a:r>
              <a:rPr lang="fr-CA" dirty="0">
                <a:solidFill>
                  <a:schemeClr val="bg1"/>
                </a:solidFill>
                <a:hlinkClick r:id="rId7" action="ppaction://hlinksldjump"/>
              </a:rPr>
              <a:t>Refroidisseur d’eau sans bouteille auto-nettoyant</a:t>
            </a:r>
            <a:r>
              <a:rPr lang="fr-CA" dirty="0">
                <a:solidFill>
                  <a:schemeClr val="bg1"/>
                </a:solidFill>
              </a:rPr>
              <a:t>. </a:t>
            </a:r>
            <a:br>
              <a:rPr lang="fr-CA" dirty="0">
                <a:solidFill>
                  <a:schemeClr val="bg1"/>
                </a:solidFill>
              </a:rPr>
            </a:br>
            <a:r>
              <a:rPr lang="fr-CA" dirty="0">
                <a:solidFill>
                  <a:schemeClr val="bg1"/>
                </a:solidFill>
              </a:rPr>
              <a:t>Plus de bouteilles encombrantes et polluantes. </a:t>
            </a:r>
          </a:p>
          <a:p>
            <a:endParaRPr lang="fr-CA" dirty="0">
              <a:solidFill>
                <a:schemeClr val="bg1"/>
              </a:solidFill>
            </a:endParaRPr>
          </a:p>
          <a:p>
            <a:r>
              <a:rPr lang="fr-CA" dirty="0">
                <a:solidFill>
                  <a:schemeClr val="bg1"/>
                </a:solidFill>
              </a:rPr>
              <a:t>Nous comptons poursuivre notre démarche environnementale car c’est la seule solution viable pour un futur en santé.</a:t>
            </a:r>
          </a:p>
        </p:txBody>
      </p:sp>
      <p:pic>
        <p:nvPicPr>
          <p:cNvPr id="5" name="Image 4">
            <a:extLst>
              <a:ext uri="{FF2B5EF4-FFF2-40B4-BE49-F238E27FC236}">
                <a16:creationId xmlns:a16="http://schemas.microsoft.com/office/drawing/2014/main" id="{08E110CB-453C-7249-951D-56F1B766B357}"/>
              </a:ext>
            </a:extLst>
          </p:cNvPr>
          <p:cNvPicPr>
            <a:picLocks noChangeAspect="1"/>
          </p:cNvPicPr>
          <p:nvPr/>
        </p:nvPicPr>
        <p:blipFill rotWithShape="1">
          <a:blip r:embed="rId8"/>
          <a:srcRect t="28595" r="34268" b="31211"/>
          <a:stretch/>
        </p:blipFill>
        <p:spPr>
          <a:xfrm>
            <a:off x="5382580" y="581316"/>
            <a:ext cx="4042658" cy="1390496"/>
          </a:xfrm>
          <a:prstGeom prst="rect">
            <a:avLst/>
          </a:prstGeom>
        </p:spPr>
      </p:pic>
      <p:sp>
        <p:nvSpPr>
          <p:cNvPr id="4" name="ZoneTexte 3">
            <a:extLst>
              <a:ext uri="{FF2B5EF4-FFF2-40B4-BE49-F238E27FC236}">
                <a16:creationId xmlns:a16="http://schemas.microsoft.com/office/drawing/2014/main" id="{D32A783D-C482-FA18-9A35-4268E8EE3123}"/>
              </a:ext>
            </a:extLst>
          </p:cNvPr>
          <p:cNvSpPr txBox="1"/>
          <p:nvPr/>
        </p:nvSpPr>
        <p:spPr>
          <a:xfrm>
            <a:off x="10264025"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8" name="ZoneTexte 7">
            <a:extLst>
              <a:ext uri="{FF2B5EF4-FFF2-40B4-BE49-F238E27FC236}">
                <a16:creationId xmlns:a16="http://schemas.microsoft.com/office/drawing/2014/main" id="{841D7C9E-911B-266E-6CF9-CF52012CBF3C}"/>
              </a:ext>
            </a:extLst>
          </p:cNvPr>
          <p:cNvSpPr txBox="1"/>
          <p:nvPr/>
        </p:nvSpPr>
        <p:spPr>
          <a:xfrm>
            <a:off x="10264025"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sp>
        <p:nvSpPr>
          <p:cNvPr id="12" name="ZoneTexte 11">
            <a:extLst>
              <a:ext uri="{FF2B5EF4-FFF2-40B4-BE49-F238E27FC236}">
                <a16:creationId xmlns:a16="http://schemas.microsoft.com/office/drawing/2014/main" id="{029D064F-C6E5-E5FD-2FA9-0FA95A9CC824}"/>
              </a:ext>
            </a:extLst>
          </p:cNvPr>
          <p:cNvSpPr txBox="1"/>
          <p:nvPr/>
        </p:nvSpPr>
        <p:spPr>
          <a:xfrm>
            <a:off x="10267922"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sp>
        <p:nvSpPr>
          <p:cNvPr id="13" name="ZoneTexte 12">
            <a:extLst>
              <a:ext uri="{FF2B5EF4-FFF2-40B4-BE49-F238E27FC236}">
                <a16:creationId xmlns:a16="http://schemas.microsoft.com/office/drawing/2014/main" id="{92B5D605-7559-98B1-E750-FBC85B7E9134}"/>
              </a:ext>
            </a:extLst>
          </p:cNvPr>
          <p:cNvSpPr txBox="1"/>
          <p:nvPr/>
        </p:nvSpPr>
        <p:spPr>
          <a:xfrm>
            <a:off x="10270863" y="5013078"/>
            <a:ext cx="1780942" cy="276999"/>
          </a:xfrm>
          <a:prstGeom prst="rect">
            <a:avLst/>
          </a:prstGeom>
          <a:noFill/>
          <a:ln>
            <a:noFill/>
          </a:ln>
        </p:spPr>
        <p:txBody>
          <a:bodyPr wrap="square" rtlCol="0" anchor="ctr">
            <a:spAutoFit/>
          </a:bodyPr>
          <a:lstStyle/>
          <a:p>
            <a:r>
              <a:rPr lang="fr-CA" sz="1200" b="1" dirty="0">
                <a:solidFill>
                  <a:srgbClr val="0099CC"/>
                </a:solidFill>
                <a:hlinkClick r:id="rId9">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Tree>
    <p:extLst>
      <p:ext uri="{BB962C8B-B14F-4D97-AF65-F5344CB8AC3E}">
        <p14:creationId xmlns:p14="http://schemas.microsoft.com/office/powerpoint/2010/main" val="300369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E81D6DE-CB9B-5961-AD0E-F4246137C991}"/>
              </a:ext>
            </a:extLst>
          </p:cNvPr>
          <p:cNvPicPr>
            <a:picLocks noChangeAspect="1"/>
          </p:cNvPicPr>
          <p:nvPr/>
        </p:nvPicPr>
        <p:blipFill>
          <a:blip r:embed="rId2"/>
          <a:stretch>
            <a:fillRect/>
          </a:stretch>
        </p:blipFill>
        <p:spPr>
          <a:xfrm>
            <a:off x="0" y="-6999"/>
            <a:ext cx="12192000" cy="6858000"/>
          </a:xfrm>
          <a:prstGeom prst="rect">
            <a:avLst/>
          </a:prstGeom>
        </p:spPr>
      </p:pic>
      <p:pic>
        <p:nvPicPr>
          <p:cNvPr id="5" name="Image 4">
            <a:extLst>
              <a:ext uri="{FF2B5EF4-FFF2-40B4-BE49-F238E27FC236}">
                <a16:creationId xmlns:a16="http://schemas.microsoft.com/office/drawing/2014/main" id="{BD80CA52-2F02-03F7-708E-844966CF30E5}"/>
              </a:ext>
            </a:extLst>
          </p:cNvPr>
          <p:cNvPicPr>
            <a:picLocks noChangeAspect="1"/>
          </p:cNvPicPr>
          <p:nvPr/>
        </p:nvPicPr>
        <p:blipFill rotWithShape="1">
          <a:blip r:embed="rId2"/>
          <a:srcRect t="76101" r="92377"/>
          <a:stretch/>
        </p:blipFill>
        <p:spPr>
          <a:xfrm>
            <a:off x="264202" y="5738918"/>
            <a:ext cx="3364719" cy="1112083"/>
          </a:xfrm>
          <a:prstGeom prst="rect">
            <a:avLst/>
          </a:prstGeom>
        </p:spPr>
      </p:pic>
      <p:pic>
        <p:nvPicPr>
          <p:cNvPr id="9" name="Image 8">
            <a:extLst>
              <a:ext uri="{FF2B5EF4-FFF2-40B4-BE49-F238E27FC236}">
                <a16:creationId xmlns:a16="http://schemas.microsoft.com/office/drawing/2014/main" id="{DDA02678-6D68-A0A2-FC91-7560EB01D9C3}"/>
              </a:ext>
            </a:extLst>
          </p:cNvPr>
          <p:cNvPicPr>
            <a:picLocks noChangeAspect="1"/>
          </p:cNvPicPr>
          <p:nvPr/>
        </p:nvPicPr>
        <p:blipFill rotWithShape="1">
          <a:blip r:embed="rId2"/>
          <a:srcRect l="41814" t="17850" r="28992" b="59068"/>
          <a:stretch/>
        </p:blipFill>
        <p:spPr>
          <a:xfrm>
            <a:off x="1543664" y="1216592"/>
            <a:ext cx="3559277" cy="1582994"/>
          </a:xfrm>
          <a:prstGeom prst="rect">
            <a:avLst/>
          </a:prstGeom>
        </p:spPr>
      </p:pic>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1516762" cy="523220"/>
          </a:xfrm>
          <a:prstGeom prst="rect">
            <a:avLst/>
          </a:prstGeom>
          <a:solidFill>
            <a:srgbClr val="0099CC"/>
          </a:solidFill>
        </p:spPr>
        <p:txBody>
          <a:bodyPr wrap="none" rtlCol="0">
            <a:spAutoFit/>
          </a:bodyPr>
          <a:lstStyle/>
          <a:p>
            <a:r>
              <a:rPr lang="fr-CA" sz="2800" dirty="0">
                <a:solidFill>
                  <a:schemeClr val="bg1"/>
                </a:solidFill>
              </a:rPr>
              <a:t>Boutique</a:t>
            </a:r>
          </a:p>
        </p:txBody>
      </p:sp>
      <p:sp>
        <p:nvSpPr>
          <p:cNvPr id="12" name="Ellipse 11">
            <a:extLst>
              <a:ext uri="{FF2B5EF4-FFF2-40B4-BE49-F238E27FC236}">
                <a16:creationId xmlns:a16="http://schemas.microsoft.com/office/drawing/2014/main" id="{5EE35DA0-F04E-A9E7-DF78-FEB0A73778B5}"/>
              </a:ext>
            </a:extLst>
          </p:cNvPr>
          <p:cNvSpPr/>
          <p:nvPr/>
        </p:nvSpPr>
        <p:spPr>
          <a:xfrm>
            <a:off x="109091" y="1946595"/>
            <a:ext cx="2330245" cy="9930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FF0000"/>
                </a:solidFill>
              </a:rPr>
              <a:t>Présentation style </a:t>
            </a:r>
            <a:r>
              <a:rPr lang="fr-CA" b="1" dirty="0" err="1">
                <a:solidFill>
                  <a:srgbClr val="FF0000"/>
                </a:solidFill>
              </a:rPr>
              <a:t>AquaHome</a:t>
            </a:r>
            <a:endParaRPr lang="fr-CA" b="1" dirty="0">
              <a:solidFill>
                <a:srgbClr val="FF0000"/>
              </a:solidFill>
            </a:endParaRPr>
          </a:p>
        </p:txBody>
      </p:sp>
      <p:sp>
        <p:nvSpPr>
          <p:cNvPr id="13" name="ZoneTexte 12">
            <a:extLst>
              <a:ext uri="{FF2B5EF4-FFF2-40B4-BE49-F238E27FC236}">
                <a16:creationId xmlns:a16="http://schemas.microsoft.com/office/drawing/2014/main" id="{4B2B1A8C-DE27-F9F9-B7E0-9049264B055F}"/>
              </a:ext>
            </a:extLst>
          </p:cNvPr>
          <p:cNvSpPr txBox="1"/>
          <p:nvPr/>
        </p:nvSpPr>
        <p:spPr>
          <a:xfrm>
            <a:off x="1487415" y="4640567"/>
            <a:ext cx="957313" cy="246221"/>
          </a:xfrm>
          <a:prstGeom prst="rect">
            <a:avLst/>
          </a:prstGeom>
          <a:solidFill>
            <a:schemeClr val="bg1"/>
          </a:solidFill>
        </p:spPr>
        <p:txBody>
          <a:bodyPr wrap="none" rtlCol="0">
            <a:spAutoFit/>
          </a:bodyPr>
          <a:lstStyle/>
          <a:p>
            <a:r>
              <a:rPr lang="fr-CA" sz="1000" dirty="0">
                <a:solidFill>
                  <a:srgbClr val="FF0000"/>
                </a:solidFill>
              </a:rPr>
              <a:t>Analyses d’eau</a:t>
            </a:r>
          </a:p>
        </p:txBody>
      </p:sp>
      <p:sp>
        <p:nvSpPr>
          <p:cNvPr id="14" name="ZoneTexte 13">
            <a:extLst>
              <a:ext uri="{FF2B5EF4-FFF2-40B4-BE49-F238E27FC236}">
                <a16:creationId xmlns:a16="http://schemas.microsoft.com/office/drawing/2014/main" id="{895DDBAE-5355-559E-7EBA-C42361F985DA}"/>
              </a:ext>
            </a:extLst>
          </p:cNvPr>
          <p:cNvSpPr txBox="1"/>
          <p:nvPr/>
        </p:nvSpPr>
        <p:spPr>
          <a:xfrm>
            <a:off x="1487414" y="4882513"/>
            <a:ext cx="1111202" cy="246221"/>
          </a:xfrm>
          <a:prstGeom prst="rect">
            <a:avLst/>
          </a:prstGeom>
          <a:solidFill>
            <a:schemeClr val="bg1"/>
          </a:solidFill>
        </p:spPr>
        <p:txBody>
          <a:bodyPr wrap="none" rtlCol="0">
            <a:spAutoFit/>
          </a:bodyPr>
          <a:lstStyle/>
          <a:p>
            <a:r>
              <a:rPr lang="fr-CA" sz="1000" dirty="0">
                <a:solidFill>
                  <a:srgbClr val="FF0000"/>
                </a:solidFill>
              </a:rPr>
              <a:t>Purificateur d'eau</a:t>
            </a:r>
          </a:p>
        </p:txBody>
      </p:sp>
      <p:sp>
        <p:nvSpPr>
          <p:cNvPr id="16" name="ZoneTexte 15">
            <a:extLst>
              <a:ext uri="{FF2B5EF4-FFF2-40B4-BE49-F238E27FC236}">
                <a16:creationId xmlns:a16="http://schemas.microsoft.com/office/drawing/2014/main" id="{504B8BCE-BCC1-69EF-83D0-A44938E77B96}"/>
              </a:ext>
            </a:extLst>
          </p:cNvPr>
          <p:cNvSpPr txBox="1"/>
          <p:nvPr/>
        </p:nvSpPr>
        <p:spPr>
          <a:xfrm>
            <a:off x="1478758" y="5136953"/>
            <a:ext cx="1931939" cy="246221"/>
          </a:xfrm>
          <a:prstGeom prst="rect">
            <a:avLst/>
          </a:prstGeom>
          <a:solidFill>
            <a:schemeClr val="bg1"/>
          </a:solidFill>
        </p:spPr>
        <p:txBody>
          <a:bodyPr wrap="none" rtlCol="0">
            <a:spAutoFit/>
          </a:bodyPr>
          <a:lstStyle/>
          <a:p>
            <a:r>
              <a:rPr lang="fr-CA" sz="1000" dirty="0">
                <a:solidFill>
                  <a:srgbClr val="FF0000"/>
                </a:solidFill>
              </a:rPr>
              <a:t>Refroidisseur d'eau sans bouteille</a:t>
            </a:r>
          </a:p>
        </p:txBody>
      </p:sp>
      <p:sp>
        <p:nvSpPr>
          <p:cNvPr id="17" name="ZoneTexte 16">
            <a:extLst>
              <a:ext uri="{FF2B5EF4-FFF2-40B4-BE49-F238E27FC236}">
                <a16:creationId xmlns:a16="http://schemas.microsoft.com/office/drawing/2014/main" id="{1705A62E-7167-E0C2-2486-F15F07DE3AC9}"/>
              </a:ext>
            </a:extLst>
          </p:cNvPr>
          <p:cNvSpPr txBox="1"/>
          <p:nvPr/>
        </p:nvSpPr>
        <p:spPr>
          <a:xfrm>
            <a:off x="1478757" y="5391393"/>
            <a:ext cx="1505540" cy="246221"/>
          </a:xfrm>
          <a:prstGeom prst="rect">
            <a:avLst/>
          </a:prstGeom>
          <a:solidFill>
            <a:schemeClr val="bg1"/>
          </a:solidFill>
        </p:spPr>
        <p:txBody>
          <a:bodyPr wrap="none" rtlCol="0">
            <a:spAutoFit/>
          </a:bodyPr>
          <a:lstStyle/>
          <a:p>
            <a:r>
              <a:rPr lang="fr-CA" sz="1000" dirty="0">
                <a:solidFill>
                  <a:srgbClr val="FF0000"/>
                </a:solidFill>
              </a:rPr>
              <a:t>Filtration à l’entrée d’eau</a:t>
            </a:r>
          </a:p>
        </p:txBody>
      </p:sp>
      <p:sp>
        <p:nvSpPr>
          <p:cNvPr id="19" name="ZoneTexte 18">
            <a:extLst>
              <a:ext uri="{FF2B5EF4-FFF2-40B4-BE49-F238E27FC236}">
                <a16:creationId xmlns:a16="http://schemas.microsoft.com/office/drawing/2014/main" id="{1BC470E3-094D-EF20-6849-9D486582238C}"/>
              </a:ext>
            </a:extLst>
          </p:cNvPr>
          <p:cNvSpPr txBox="1"/>
          <p:nvPr/>
        </p:nvSpPr>
        <p:spPr>
          <a:xfrm>
            <a:off x="890871" y="5810438"/>
            <a:ext cx="2670411" cy="923330"/>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Les sous-catégories s’affiche en cliquant sur la catégorie principale</a:t>
            </a:r>
          </a:p>
        </p:txBody>
      </p:sp>
      <p:sp>
        <p:nvSpPr>
          <p:cNvPr id="21" name="ZoneTexte 20">
            <a:extLst>
              <a:ext uri="{FF2B5EF4-FFF2-40B4-BE49-F238E27FC236}">
                <a16:creationId xmlns:a16="http://schemas.microsoft.com/office/drawing/2014/main" id="{744A93B0-66FE-9FB5-BCF2-67C4B0844FDF}"/>
              </a:ext>
            </a:extLst>
          </p:cNvPr>
          <p:cNvSpPr txBox="1"/>
          <p:nvPr/>
        </p:nvSpPr>
        <p:spPr>
          <a:xfrm>
            <a:off x="1274214" y="4073752"/>
            <a:ext cx="1616148" cy="261610"/>
          </a:xfrm>
          <a:prstGeom prst="rect">
            <a:avLst/>
          </a:prstGeom>
          <a:solidFill>
            <a:schemeClr val="bg1"/>
          </a:solidFill>
        </p:spPr>
        <p:txBody>
          <a:bodyPr wrap="none" rtlCol="0">
            <a:spAutoFit/>
          </a:bodyPr>
          <a:lstStyle/>
          <a:p>
            <a:r>
              <a:rPr lang="fr-CA" sz="1100" b="1" dirty="0">
                <a:solidFill>
                  <a:srgbClr val="FF0000"/>
                </a:solidFill>
              </a:rPr>
              <a:t>CATÉGORIE DE PRODUIT</a:t>
            </a:r>
          </a:p>
        </p:txBody>
      </p:sp>
      <p:sp>
        <p:nvSpPr>
          <p:cNvPr id="22" name="ZoneTexte 21">
            <a:extLst>
              <a:ext uri="{FF2B5EF4-FFF2-40B4-BE49-F238E27FC236}">
                <a16:creationId xmlns:a16="http://schemas.microsoft.com/office/drawing/2014/main" id="{2503D5FA-91FD-4EF9-DEFD-95040A5F8FD4}"/>
              </a:ext>
            </a:extLst>
          </p:cNvPr>
          <p:cNvSpPr txBox="1"/>
          <p:nvPr/>
        </p:nvSpPr>
        <p:spPr>
          <a:xfrm>
            <a:off x="1478757" y="4396798"/>
            <a:ext cx="747320" cy="246221"/>
          </a:xfrm>
          <a:prstGeom prst="rect">
            <a:avLst/>
          </a:prstGeom>
          <a:solidFill>
            <a:schemeClr val="bg1"/>
          </a:solidFill>
        </p:spPr>
        <p:txBody>
          <a:bodyPr wrap="none" rtlCol="0">
            <a:spAutoFit/>
          </a:bodyPr>
          <a:lstStyle/>
          <a:p>
            <a:r>
              <a:rPr lang="fr-CA" sz="1000" dirty="0">
                <a:solidFill>
                  <a:srgbClr val="FF0000"/>
                </a:solidFill>
              </a:rPr>
              <a:t>En vedette</a:t>
            </a:r>
          </a:p>
        </p:txBody>
      </p:sp>
      <p:cxnSp>
        <p:nvCxnSpPr>
          <p:cNvPr id="23" name="Connecteur droit avec flèche 22">
            <a:extLst>
              <a:ext uri="{FF2B5EF4-FFF2-40B4-BE49-F238E27FC236}">
                <a16:creationId xmlns:a16="http://schemas.microsoft.com/office/drawing/2014/main" id="{A923E1B6-660A-67B7-ACBB-CA073FF3E6EB}"/>
              </a:ext>
            </a:extLst>
          </p:cNvPr>
          <p:cNvCxnSpPr>
            <a:cxnSpLocks/>
            <a:stCxn id="24" idx="1"/>
          </p:cNvCxnSpPr>
          <p:nvPr/>
        </p:nvCxnSpPr>
        <p:spPr>
          <a:xfrm flipH="1" flipV="1">
            <a:off x="2226077" y="4531337"/>
            <a:ext cx="1832248" cy="382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9614CAB1-65D5-DADF-E0AB-DBD327DBF6E3}"/>
              </a:ext>
            </a:extLst>
          </p:cNvPr>
          <p:cNvSpPr txBox="1"/>
          <p:nvPr/>
        </p:nvSpPr>
        <p:spPr>
          <a:xfrm>
            <a:off x="4058325" y="4313226"/>
            <a:ext cx="2670411" cy="1200329"/>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En vedette (produits en promotion) apparait automatiquement en entrant dans la boutique</a:t>
            </a:r>
          </a:p>
        </p:txBody>
      </p:sp>
      <p:pic>
        <p:nvPicPr>
          <p:cNvPr id="26" name="Image 25">
            <a:extLst>
              <a:ext uri="{FF2B5EF4-FFF2-40B4-BE49-F238E27FC236}">
                <a16:creationId xmlns:a16="http://schemas.microsoft.com/office/drawing/2014/main" id="{CAEB87BC-5F93-6427-2827-E71EE54DC33F}"/>
              </a:ext>
            </a:extLst>
          </p:cNvPr>
          <p:cNvPicPr>
            <a:picLocks noChangeAspect="1"/>
          </p:cNvPicPr>
          <p:nvPr/>
        </p:nvPicPr>
        <p:blipFill rotWithShape="1">
          <a:blip r:embed="rId2"/>
          <a:srcRect l="10879" t="75565" r="87651" b="22311"/>
          <a:stretch/>
        </p:blipFill>
        <p:spPr>
          <a:xfrm>
            <a:off x="1327896" y="5432146"/>
            <a:ext cx="179183" cy="145663"/>
          </a:xfrm>
          <a:prstGeom prst="rect">
            <a:avLst/>
          </a:prstGeom>
        </p:spPr>
      </p:pic>
      <p:sp>
        <p:nvSpPr>
          <p:cNvPr id="27" name="Rectangle 26">
            <a:extLst>
              <a:ext uri="{FF2B5EF4-FFF2-40B4-BE49-F238E27FC236}">
                <a16:creationId xmlns:a16="http://schemas.microsoft.com/office/drawing/2014/main" id="{6BD77C7E-20EC-C15E-DE7A-8E4B09569643}"/>
              </a:ext>
            </a:extLst>
          </p:cNvPr>
          <p:cNvSpPr/>
          <p:nvPr/>
        </p:nvSpPr>
        <p:spPr>
          <a:xfrm>
            <a:off x="2881404" y="796463"/>
            <a:ext cx="5406308" cy="2181672"/>
          </a:xfrm>
          <a:prstGeom prst="rect">
            <a:avLst/>
          </a:prstGeom>
          <a:solidFill>
            <a:srgbClr val="00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dirty="0">
                <a:solidFill>
                  <a:srgbClr val="FF0000"/>
                </a:solidFill>
              </a:rPr>
              <a:t>Cette section d’affichage sert à présenter le sujet choisi ou la catégorie de produit dans la boutique avec bouton « En savoir plus » qui s’ouvre vers le bas</a:t>
            </a:r>
          </a:p>
        </p:txBody>
      </p:sp>
      <p:grpSp>
        <p:nvGrpSpPr>
          <p:cNvPr id="34" name="Groupe 33">
            <a:extLst>
              <a:ext uri="{FF2B5EF4-FFF2-40B4-BE49-F238E27FC236}">
                <a16:creationId xmlns:a16="http://schemas.microsoft.com/office/drawing/2014/main" id="{EC8E137C-82E4-D533-9DFE-A29AAFA8F881}"/>
              </a:ext>
            </a:extLst>
          </p:cNvPr>
          <p:cNvGrpSpPr>
            <a:grpSpLocks noChangeAspect="1"/>
          </p:cNvGrpSpPr>
          <p:nvPr/>
        </p:nvGrpSpPr>
        <p:grpSpPr>
          <a:xfrm>
            <a:off x="5041809" y="2238735"/>
            <a:ext cx="1371600" cy="637085"/>
            <a:chOff x="3410696" y="2009775"/>
            <a:chExt cx="1618195" cy="751623"/>
          </a:xfrm>
        </p:grpSpPr>
        <p:sp>
          <p:nvSpPr>
            <p:cNvPr id="2" name="Organigramme : Terminateur 1">
              <a:extLst>
                <a:ext uri="{FF2B5EF4-FFF2-40B4-BE49-F238E27FC236}">
                  <a16:creationId xmlns:a16="http://schemas.microsoft.com/office/drawing/2014/main" id="{FB7CEC66-C6D8-9315-880C-054C40B32B53}"/>
                </a:ext>
              </a:extLst>
            </p:cNvPr>
            <p:cNvSpPr>
              <a:spLocks noChangeAspect="1"/>
            </p:cNvSpPr>
            <p:nvPr/>
          </p:nvSpPr>
          <p:spPr>
            <a:xfrm>
              <a:off x="3410696" y="2009775"/>
              <a:ext cx="1618195"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rgbClr val="FF0000"/>
                  </a:solidFill>
                </a:rPr>
                <a:t>En savoir plus</a:t>
              </a:r>
            </a:p>
          </p:txBody>
        </p:sp>
        <p:grpSp>
          <p:nvGrpSpPr>
            <p:cNvPr id="25" name="Groupe 24">
              <a:extLst>
                <a:ext uri="{FF2B5EF4-FFF2-40B4-BE49-F238E27FC236}">
                  <a16:creationId xmlns:a16="http://schemas.microsoft.com/office/drawing/2014/main" id="{0B0250E2-E8E7-835F-5137-237964A4D0EE}"/>
                </a:ext>
              </a:extLst>
            </p:cNvPr>
            <p:cNvGrpSpPr/>
            <p:nvPr/>
          </p:nvGrpSpPr>
          <p:grpSpPr>
            <a:xfrm>
              <a:off x="3936357" y="2447925"/>
              <a:ext cx="566005" cy="161925"/>
              <a:chOff x="3936357" y="2447925"/>
              <a:chExt cx="566005" cy="161925"/>
            </a:xfrm>
          </p:grpSpPr>
          <p:cxnSp>
            <p:nvCxnSpPr>
              <p:cNvPr id="4" name="Connecteur droit 3">
                <a:extLst>
                  <a:ext uri="{FF2B5EF4-FFF2-40B4-BE49-F238E27FC236}">
                    <a16:creationId xmlns:a16="http://schemas.microsoft.com/office/drawing/2014/main" id="{B88CF377-00D7-C424-9943-32898446F8C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E0A807F3-1A6C-85B4-6B15-093E3A1FBD6A}"/>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27">
              <a:extLst>
                <a:ext uri="{FF2B5EF4-FFF2-40B4-BE49-F238E27FC236}">
                  <a16:creationId xmlns:a16="http://schemas.microsoft.com/office/drawing/2014/main" id="{863084D3-1F07-7EC9-7FCA-0F1652D43600}"/>
                </a:ext>
              </a:extLst>
            </p:cNvPr>
            <p:cNvGrpSpPr/>
            <p:nvPr/>
          </p:nvGrpSpPr>
          <p:grpSpPr>
            <a:xfrm>
              <a:off x="3936357" y="2528887"/>
              <a:ext cx="566005" cy="161925"/>
              <a:chOff x="3936357" y="2447925"/>
              <a:chExt cx="566005" cy="161925"/>
            </a:xfrm>
          </p:grpSpPr>
          <p:cxnSp>
            <p:nvCxnSpPr>
              <p:cNvPr id="29" name="Connecteur droit 28">
                <a:extLst>
                  <a:ext uri="{FF2B5EF4-FFF2-40B4-BE49-F238E27FC236}">
                    <a16:creationId xmlns:a16="http://schemas.microsoft.com/office/drawing/2014/main" id="{74A3AEED-0266-93E5-AFFC-BDAC5214C1F0}"/>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A4D72EA-B5A0-63EA-49C9-7999E224DF4B}"/>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e 30">
              <a:extLst>
                <a:ext uri="{FF2B5EF4-FFF2-40B4-BE49-F238E27FC236}">
                  <a16:creationId xmlns:a16="http://schemas.microsoft.com/office/drawing/2014/main" id="{15019A9E-6332-347E-26CD-F8518A080121}"/>
                </a:ext>
              </a:extLst>
            </p:cNvPr>
            <p:cNvGrpSpPr/>
            <p:nvPr/>
          </p:nvGrpSpPr>
          <p:grpSpPr>
            <a:xfrm>
              <a:off x="3936357" y="2599473"/>
              <a:ext cx="566005" cy="161925"/>
              <a:chOff x="3936357" y="2447925"/>
              <a:chExt cx="566005" cy="161925"/>
            </a:xfrm>
          </p:grpSpPr>
          <p:cxnSp>
            <p:nvCxnSpPr>
              <p:cNvPr id="32" name="Connecteur droit 31">
                <a:extLst>
                  <a:ext uri="{FF2B5EF4-FFF2-40B4-BE49-F238E27FC236}">
                    <a16:creationId xmlns:a16="http://schemas.microsoft.com/office/drawing/2014/main" id="{8C6D7146-E5EC-3FAF-7AEC-3E747352313A}"/>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35CC225-6E5C-2CB5-B92B-180B786C9C62}"/>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6" name="Image 35">
            <a:extLst>
              <a:ext uri="{FF2B5EF4-FFF2-40B4-BE49-F238E27FC236}">
                <a16:creationId xmlns:a16="http://schemas.microsoft.com/office/drawing/2014/main" id="{82CE0B39-B601-53D5-CD00-7B3D59E6544B}"/>
              </a:ext>
            </a:extLst>
          </p:cNvPr>
          <p:cNvPicPr>
            <a:picLocks noChangeAspect="1"/>
          </p:cNvPicPr>
          <p:nvPr/>
        </p:nvPicPr>
        <p:blipFill rotWithShape="1">
          <a:blip r:embed="rId3"/>
          <a:srcRect l="9422" t="76667" r="89108" b="20808"/>
          <a:stretch/>
        </p:blipFill>
        <p:spPr>
          <a:xfrm>
            <a:off x="1299573" y="4441163"/>
            <a:ext cx="179184" cy="173179"/>
          </a:xfrm>
          <a:prstGeom prst="rect">
            <a:avLst/>
          </a:prstGeom>
        </p:spPr>
      </p:pic>
      <p:pic>
        <p:nvPicPr>
          <p:cNvPr id="54" name="Image 53">
            <a:extLst>
              <a:ext uri="{FF2B5EF4-FFF2-40B4-BE49-F238E27FC236}">
                <a16:creationId xmlns:a16="http://schemas.microsoft.com/office/drawing/2014/main" id="{29CCD39F-3900-EB75-A0EE-1E170662EED1}"/>
              </a:ext>
            </a:extLst>
          </p:cNvPr>
          <p:cNvPicPr>
            <a:picLocks noChangeAspect="1"/>
          </p:cNvPicPr>
          <p:nvPr/>
        </p:nvPicPr>
        <p:blipFill rotWithShape="1">
          <a:blip r:embed="rId2"/>
          <a:srcRect t="76101" r="92377"/>
          <a:stretch/>
        </p:blipFill>
        <p:spPr>
          <a:xfrm>
            <a:off x="8827281" y="3147343"/>
            <a:ext cx="3364719" cy="3710658"/>
          </a:xfrm>
          <a:prstGeom prst="rect">
            <a:avLst/>
          </a:prstGeom>
        </p:spPr>
      </p:pic>
      <p:sp>
        <p:nvSpPr>
          <p:cNvPr id="38" name="ZoneTexte 37">
            <a:extLst>
              <a:ext uri="{FF2B5EF4-FFF2-40B4-BE49-F238E27FC236}">
                <a16:creationId xmlns:a16="http://schemas.microsoft.com/office/drawing/2014/main" id="{5D576501-0327-79F7-C929-86848D390ABF}"/>
              </a:ext>
            </a:extLst>
          </p:cNvPr>
          <p:cNvSpPr txBox="1"/>
          <p:nvPr/>
        </p:nvSpPr>
        <p:spPr>
          <a:xfrm>
            <a:off x="7170062" y="4858645"/>
            <a:ext cx="2235299" cy="646331"/>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Avec possibilité vidéo et de booker un rdv</a:t>
            </a:r>
          </a:p>
        </p:txBody>
      </p:sp>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4"/>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2"/>
          <a:srcRect l="84714" t="92841" r="13330" b="3753"/>
          <a:stretch/>
        </p:blipFill>
        <p:spPr>
          <a:xfrm>
            <a:off x="9943758" y="4124812"/>
            <a:ext cx="365760" cy="364186"/>
          </a:xfrm>
          <a:prstGeom prst="ellipse">
            <a:avLst/>
          </a:prstGeom>
        </p:spPr>
      </p:pic>
      <p:sp>
        <p:nvSpPr>
          <p:cNvPr id="59" name="Accolade ouvrante 58">
            <a:extLst>
              <a:ext uri="{FF2B5EF4-FFF2-40B4-BE49-F238E27FC236}">
                <a16:creationId xmlns:a16="http://schemas.microsoft.com/office/drawing/2014/main" id="{EC60CD2F-B5D8-25CC-E0E0-EC7D871B4EF0}"/>
              </a:ext>
            </a:extLst>
          </p:cNvPr>
          <p:cNvSpPr/>
          <p:nvPr/>
        </p:nvSpPr>
        <p:spPr>
          <a:xfrm>
            <a:off x="9595104" y="3741584"/>
            <a:ext cx="219693" cy="719243"/>
          </a:xfrm>
          <a:prstGeom prst="leftBrace">
            <a:avLst>
              <a:gd name="adj1" fmla="val 1194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 name="ZoneTexte 39">
            <a:extLst>
              <a:ext uri="{FF2B5EF4-FFF2-40B4-BE49-F238E27FC236}">
                <a16:creationId xmlns:a16="http://schemas.microsoft.com/office/drawing/2014/main" id="{DECB5C70-7CAA-C929-27F4-FD4A37064DD6}"/>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5"/>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352513"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352513"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4"/>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356410"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4"/>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359351" y="5013078"/>
            <a:ext cx="1780942" cy="276999"/>
          </a:xfrm>
          <a:prstGeom prst="rect">
            <a:avLst/>
          </a:prstGeom>
          <a:noFill/>
          <a:ln>
            <a:noFill/>
          </a:ln>
        </p:spPr>
        <p:txBody>
          <a:bodyPr wrap="square" rtlCol="0" anchor="ctr">
            <a:spAutoFit/>
          </a:bodyPr>
          <a:lstStyle/>
          <a:p>
            <a:r>
              <a:rPr lang="fr-CA" sz="1200" b="1" dirty="0">
                <a:solidFill>
                  <a:srgbClr val="0099CC"/>
                </a:solidFill>
                <a:hlinkClick r:id="rId6">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359351" y="5550775"/>
            <a:ext cx="1780942" cy="276999"/>
          </a:xfrm>
          <a:prstGeom prst="rect">
            <a:avLst/>
          </a:prstGeom>
          <a:noFill/>
          <a:ln>
            <a:noFill/>
          </a:ln>
        </p:spPr>
        <p:txBody>
          <a:bodyPr wrap="square" rtlCol="0" anchor="ctr">
            <a:spAutoFit/>
          </a:bodyPr>
          <a:lstStyle/>
          <a:p>
            <a:r>
              <a:rPr lang="fr-CA" sz="1200" b="1" dirty="0">
                <a:solidFill>
                  <a:srgbClr val="0099CC"/>
                </a:solidFill>
              </a:rPr>
              <a:t>+1 (866) 789-4915</a:t>
            </a:r>
          </a:p>
        </p:txBody>
      </p:sp>
      <p:cxnSp>
        <p:nvCxnSpPr>
          <p:cNvPr id="60" name="Connecteur : en angle 59">
            <a:extLst>
              <a:ext uri="{FF2B5EF4-FFF2-40B4-BE49-F238E27FC236}">
                <a16:creationId xmlns:a16="http://schemas.microsoft.com/office/drawing/2014/main" id="{3482F6CD-BBF7-50C9-1EB0-27FD3554CC32}"/>
              </a:ext>
            </a:extLst>
          </p:cNvPr>
          <p:cNvCxnSpPr>
            <a:cxnSpLocks/>
            <a:stCxn id="38" idx="0"/>
            <a:endCxn id="59" idx="1"/>
          </p:cNvCxnSpPr>
          <p:nvPr/>
        </p:nvCxnSpPr>
        <p:spPr>
          <a:xfrm rot="5400000" flipH="1" flipV="1">
            <a:off x="8562689" y="3826230"/>
            <a:ext cx="757439" cy="130739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49" name="Organigramme : Terminateur 2048">
            <a:extLst>
              <a:ext uri="{FF2B5EF4-FFF2-40B4-BE49-F238E27FC236}">
                <a16:creationId xmlns:a16="http://schemas.microsoft.com/office/drawing/2014/main" id="{B44D85AF-8ECC-0A48-9444-036537208507}"/>
              </a:ext>
            </a:extLst>
          </p:cNvPr>
          <p:cNvSpPr/>
          <p:nvPr/>
        </p:nvSpPr>
        <p:spPr>
          <a:xfrm>
            <a:off x="4167537" y="3237632"/>
            <a:ext cx="1471263" cy="281658"/>
          </a:xfrm>
          <a:prstGeom prst="flowChartTerminator">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a:solidFill>
                  <a:schemeClr val="bg1"/>
                </a:solidFill>
              </a:rPr>
              <a:t>Témoignages/photos</a:t>
            </a:r>
          </a:p>
        </p:txBody>
      </p:sp>
      <p:sp>
        <p:nvSpPr>
          <p:cNvPr id="2052" name="ZoneTexte 2051">
            <a:extLst>
              <a:ext uri="{FF2B5EF4-FFF2-40B4-BE49-F238E27FC236}">
                <a16:creationId xmlns:a16="http://schemas.microsoft.com/office/drawing/2014/main" id="{192EEFEA-BA02-67BF-2E14-BE83ED7AEF33}"/>
              </a:ext>
            </a:extLst>
          </p:cNvPr>
          <p:cNvSpPr txBox="1"/>
          <p:nvPr/>
        </p:nvSpPr>
        <p:spPr>
          <a:xfrm>
            <a:off x="2619160" y="1959838"/>
            <a:ext cx="2235299" cy="923330"/>
          </a:xfrm>
          <a:prstGeom prst="rect">
            <a:avLst/>
          </a:prstGeom>
          <a:solidFill>
            <a:schemeClr val="bg1"/>
          </a:solidFill>
          <a:ln>
            <a:solidFill>
              <a:srgbClr val="FF0000"/>
            </a:solidFill>
          </a:ln>
        </p:spPr>
        <p:txBody>
          <a:bodyPr wrap="square" rtlCol="0">
            <a:spAutoFit/>
          </a:bodyPr>
          <a:lstStyle/>
          <a:p>
            <a:r>
              <a:rPr lang="fr-CA" sz="1800" dirty="0">
                <a:solidFill>
                  <a:srgbClr val="FF0000"/>
                </a:solidFill>
              </a:rPr>
              <a:t>Témoignages/photos avec produits ou en haut? À discuter…</a:t>
            </a:r>
            <a:endParaRPr lang="fr-CA" b="1" dirty="0">
              <a:solidFill>
                <a:srgbClr val="FF0000"/>
              </a:solidFill>
            </a:endParaRPr>
          </a:p>
        </p:txBody>
      </p:sp>
      <p:cxnSp>
        <p:nvCxnSpPr>
          <p:cNvPr id="2056" name="Connecteur droit avec flèche 2055">
            <a:extLst>
              <a:ext uri="{FF2B5EF4-FFF2-40B4-BE49-F238E27FC236}">
                <a16:creationId xmlns:a16="http://schemas.microsoft.com/office/drawing/2014/main" id="{4C9CD05A-8B98-7958-CA89-42B5B5B0D8C8}"/>
              </a:ext>
            </a:extLst>
          </p:cNvPr>
          <p:cNvCxnSpPr>
            <a:cxnSpLocks/>
            <a:endCxn id="2049" idx="1"/>
          </p:cNvCxnSpPr>
          <p:nvPr/>
        </p:nvCxnSpPr>
        <p:spPr>
          <a:xfrm>
            <a:off x="3694579" y="2920199"/>
            <a:ext cx="472958" cy="458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cxnSp>
        <p:nvCxnSpPr>
          <p:cNvPr id="15" name="Connecteur : en angle 14">
            <a:extLst>
              <a:ext uri="{FF2B5EF4-FFF2-40B4-BE49-F238E27FC236}">
                <a16:creationId xmlns:a16="http://schemas.microsoft.com/office/drawing/2014/main" id="{A5A9E99E-D704-FF02-6685-EE17151B93EE}"/>
              </a:ext>
            </a:extLst>
          </p:cNvPr>
          <p:cNvCxnSpPr>
            <a:cxnSpLocks/>
            <a:stCxn id="19" idx="1"/>
            <a:endCxn id="13" idx="1"/>
          </p:cNvCxnSpPr>
          <p:nvPr/>
        </p:nvCxnSpPr>
        <p:spPr>
          <a:xfrm rot="10800000" flipH="1">
            <a:off x="890871" y="4763679"/>
            <a:ext cx="596544" cy="1508425"/>
          </a:xfrm>
          <a:prstGeom prst="bentConnector3">
            <a:avLst>
              <a:gd name="adj1" fmla="val -3832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2D7FC41A-35F5-9E49-A741-01B89DA0A3EB}"/>
              </a:ext>
            </a:extLst>
          </p:cNvPr>
          <p:cNvSpPr txBox="1"/>
          <p:nvPr/>
        </p:nvSpPr>
        <p:spPr>
          <a:xfrm>
            <a:off x="8860543" y="810132"/>
            <a:ext cx="2959982" cy="2123658"/>
          </a:xfrm>
          <a:prstGeom prst="rect">
            <a:avLst/>
          </a:prstGeom>
          <a:solidFill>
            <a:schemeClr val="bg1"/>
          </a:solidFill>
        </p:spPr>
        <p:txBody>
          <a:bodyPr wrap="square" rtlCol="0">
            <a:spAutoFit/>
          </a:bodyPr>
          <a:lstStyle/>
          <a:p>
            <a:r>
              <a:rPr lang="fr-CA" sz="1100" b="1" dirty="0">
                <a:solidFill>
                  <a:srgbClr val="FF0000"/>
                </a:solidFill>
              </a:rPr>
              <a:t>INSTALLATION</a:t>
            </a:r>
          </a:p>
          <a:p>
            <a:r>
              <a:rPr lang="fr-CA" sz="1100" b="1" dirty="0">
                <a:solidFill>
                  <a:srgbClr val="FF0000"/>
                </a:solidFill>
              </a:rPr>
              <a:t>Tous les produits sur notre site sont vendus sans installation. Nous offrons le service d'installation à coût abordable fait par des professionnels. Vous pouvez aussi faire vous-même l'installation. Quelque soit votre choix, on est la pour vous aider.</a:t>
            </a: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p:txBody>
      </p:sp>
      <p:pic>
        <p:nvPicPr>
          <p:cNvPr id="56" name="Image 55">
            <a:extLst>
              <a:ext uri="{FF2B5EF4-FFF2-40B4-BE49-F238E27FC236}">
                <a16:creationId xmlns:a16="http://schemas.microsoft.com/office/drawing/2014/main" id="{B60F10C6-0636-793B-8C6F-DCDFB75125B3}"/>
              </a:ext>
            </a:extLst>
          </p:cNvPr>
          <p:cNvPicPr>
            <a:picLocks noChangeAspect="1"/>
          </p:cNvPicPr>
          <p:nvPr/>
        </p:nvPicPr>
        <p:blipFill rotWithShape="1">
          <a:blip r:embed="rId2"/>
          <a:srcRect l="72884" t="34097" r="9502" b="59788"/>
          <a:stretch/>
        </p:blipFill>
        <p:spPr>
          <a:xfrm>
            <a:off x="1189143" y="3507191"/>
            <a:ext cx="2031306" cy="396618"/>
          </a:xfrm>
          <a:prstGeom prst="flowChartTerminator">
            <a:avLst/>
          </a:prstGeom>
          <a:ln>
            <a:solidFill>
              <a:srgbClr val="00ADEA"/>
            </a:solidFill>
          </a:ln>
        </p:spPr>
      </p:pic>
      <p:grpSp>
        <p:nvGrpSpPr>
          <p:cNvPr id="57" name="Groupe 56">
            <a:extLst>
              <a:ext uri="{FF2B5EF4-FFF2-40B4-BE49-F238E27FC236}">
                <a16:creationId xmlns:a16="http://schemas.microsoft.com/office/drawing/2014/main" id="{29B0D96B-E0CF-136B-11B5-76B8CE5D0763}"/>
              </a:ext>
            </a:extLst>
          </p:cNvPr>
          <p:cNvGrpSpPr>
            <a:grpSpLocks noChangeAspect="1"/>
          </p:cNvGrpSpPr>
          <p:nvPr/>
        </p:nvGrpSpPr>
        <p:grpSpPr>
          <a:xfrm>
            <a:off x="9658405" y="2154697"/>
            <a:ext cx="1371600" cy="637085"/>
            <a:chOff x="3410696" y="2009775"/>
            <a:chExt cx="1618195" cy="751623"/>
          </a:xfrm>
        </p:grpSpPr>
        <p:sp>
          <p:nvSpPr>
            <p:cNvPr id="58" name="Organigramme : Terminateur 57">
              <a:extLst>
                <a:ext uri="{FF2B5EF4-FFF2-40B4-BE49-F238E27FC236}">
                  <a16:creationId xmlns:a16="http://schemas.microsoft.com/office/drawing/2014/main" id="{EE45571A-7CC2-FF51-9FF8-5CA8DAE9C1F8}"/>
                </a:ext>
              </a:extLst>
            </p:cNvPr>
            <p:cNvSpPr/>
            <p:nvPr/>
          </p:nvSpPr>
          <p:spPr>
            <a:xfrm>
              <a:off x="3410696" y="2009775"/>
              <a:ext cx="1618195" cy="438150"/>
            </a:xfrm>
            <a:prstGeom prst="flowChartTerminator">
              <a:avLst/>
            </a:prstGeom>
            <a:solidFill>
              <a:schemeClr val="bg1"/>
            </a:solidFill>
            <a:ln>
              <a:solidFill>
                <a:srgbClr val="00A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rgbClr val="FF0000"/>
                  </a:solidFill>
                </a:rPr>
                <a:t>En savoir plus</a:t>
              </a:r>
            </a:p>
          </p:txBody>
        </p:sp>
        <p:grpSp>
          <p:nvGrpSpPr>
            <p:cNvPr id="61" name="Groupe 60">
              <a:extLst>
                <a:ext uri="{FF2B5EF4-FFF2-40B4-BE49-F238E27FC236}">
                  <a16:creationId xmlns:a16="http://schemas.microsoft.com/office/drawing/2014/main" id="{FFA873D2-790B-2A29-2BFE-E0F49B881B86}"/>
                </a:ext>
              </a:extLst>
            </p:cNvPr>
            <p:cNvGrpSpPr/>
            <p:nvPr/>
          </p:nvGrpSpPr>
          <p:grpSpPr>
            <a:xfrm>
              <a:off x="3936357" y="2447925"/>
              <a:ext cx="566005" cy="161925"/>
              <a:chOff x="3936357" y="2447925"/>
              <a:chExt cx="566005" cy="161925"/>
            </a:xfrm>
          </p:grpSpPr>
          <p:cxnSp>
            <p:nvCxnSpPr>
              <p:cNvPr id="1029" name="Connecteur droit 1028">
                <a:extLst>
                  <a:ext uri="{FF2B5EF4-FFF2-40B4-BE49-F238E27FC236}">
                    <a16:creationId xmlns:a16="http://schemas.microsoft.com/office/drawing/2014/main" id="{ED170FDB-AE1B-08C8-7F02-4BF7772A2CED}"/>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0" name="Connecteur droit 1029">
                <a:extLst>
                  <a:ext uri="{FF2B5EF4-FFF2-40B4-BE49-F238E27FC236}">
                    <a16:creationId xmlns:a16="http://schemas.microsoft.com/office/drawing/2014/main" id="{DFFA422B-9602-62D3-3890-18B7053BEA48}"/>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oupe 61">
              <a:extLst>
                <a:ext uri="{FF2B5EF4-FFF2-40B4-BE49-F238E27FC236}">
                  <a16:creationId xmlns:a16="http://schemas.microsoft.com/office/drawing/2014/main" id="{566AB4F3-F4A3-47D5-3737-70298A8CAE2E}"/>
                </a:ext>
              </a:extLst>
            </p:cNvPr>
            <p:cNvGrpSpPr/>
            <p:nvPr/>
          </p:nvGrpSpPr>
          <p:grpSpPr>
            <a:xfrm>
              <a:off x="3936357" y="2528887"/>
              <a:ext cx="566005" cy="161925"/>
              <a:chOff x="3936357" y="2447925"/>
              <a:chExt cx="566005" cy="161925"/>
            </a:xfrm>
          </p:grpSpPr>
          <p:cxnSp>
            <p:nvCxnSpPr>
              <p:cNvPr id="1027" name="Connecteur droit 1026">
                <a:extLst>
                  <a:ext uri="{FF2B5EF4-FFF2-40B4-BE49-F238E27FC236}">
                    <a16:creationId xmlns:a16="http://schemas.microsoft.com/office/drawing/2014/main" id="{8F53117E-732A-F676-40B2-956D650E713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8" name="Connecteur droit 1027">
                <a:extLst>
                  <a:ext uri="{FF2B5EF4-FFF2-40B4-BE49-F238E27FC236}">
                    <a16:creationId xmlns:a16="http://schemas.microsoft.com/office/drawing/2014/main" id="{A5CA0304-8C06-60F9-A2DA-76B24E93CAE8}"/>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e 62">
              <a:extLst>
                <a:ext uri="{FF2B5EF4-FFF2-40B4-BE49-F238E27FC236}">
                  <a16:creationId xmlns:a16="http://schemas.microsoft.com/office/drawing/2014/main" id="{357321E8-92C1-5CC3-EFD9-7F19D547C883}"/>
                </a:ext>
              </a:extLst>
            </p:cNvPr>
            <p:cNvGrpSpPr/>
            <p:nvPr/>
          </p:nvGrpSpPr>
          <p:grpSpPr>
            <a:xfrm>
              <a:off x="3936357" y="2599473"/>
              <a:ext cx="566005" cy="161925"/>
              <a:chOff x="3936357" y="2447925"/>
              <a:chExt cx="566005" cy="161925"/>
            </a:xfrm>
          </p:grpSpPr>
          <p:cxnSp>
            <p:nvCxnSpPr>
              <p:cNvPr id="1024" name="Connecteur droit 1023">
                <a:extLst>
                  <a:ext uri="{FF2B5EF4-FFF2-40B4-BE49-F238E27FC236}">
                    <a16:creationId xmlns:a16="http://schemas.microsoft.com/office/drawing/2014/main" id="{70DC652A-574F-690F-3029-F3507D83FDA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5" name="Connecteur droit 1024">
                <a:extLst>
                  <a:ext uri="{FF2B5EF4-FFF2-40B4-BE49-F238E27FC236}">
                    <a16:creationId xmlns:a16="http://schemas.microsoft.com/office/drawing/2014/main" id="{88540F37-B21E-BDBD-AF7B-1AFC8ACF9D6A}"/>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ZoneTexte 2">
            <a:extLst>
              <a:ext uri="{FF2B5EF4-FFF2-40B4-BE49-F238E27FC236}">
                <a16:creationId xmlns:a16="http://schemas.microsoft.com/office/drawing/2014/main" id="{321E6CE4-C303-BFD1-C443-6DCB8AC4F217}"/>
              </a:ext>
            </a:extLst>
          </p:cNvPr>
          <p:cNvSpPr txBox="1"/>
          <p:nvPr/>
        </p:nvSpPr>
        <p:spPr>
          <a:xfrm>
            <a:off x="3410697" y="124232"/>
            <a:ext cx="4488579" cy="430887"/>
          </a:xfrm>
          <a:prstGeom prst="rect">
            <a:avLst/>
          </a:prstGeom>
          <a:solidFill>
            <a:schemeClr val="bg1"/>
          </a:solidFill>
        </p:spPr>
        <p:txBody>
          <a:bodyPr wrap="square" rtlCol="0">
            <a:spAutoFit/>
          </a:bodyPr>
          <a:lstStyle/>
          <a:p>
            <a:r>
              <a:rPr lang="fr-CA" sz="1100" dirty="0">
                <a:solidFill>
                  <a:srgbClr val="FF0000"/>
                </a:solidFill>
              </a:rPr>
              <a:t>Accueil    Qui sommes-nous?    </a:t>
            </a:r>
            <a:r>
              <a:rPr lang="fr-CA" sz="1100" dirty="0">
                <a:solidFill>
                  <a:srgbClr val="00ADEA"/>
                </a:solidFill>
              </a:rPr>
              <a:t>Boutique</a:t>
            </a:r>
            <a:r>
              <a:rPr lang="fr-CA" sz="1100" dirty="0">
                <a:solidFill>
                  <a:srgbClr val="FF0000"/>
                </a:solidFill>
              </a:rPr>
              <a:t>    Conseils d’expert    Nous joindre</a:t>
            </a:r>
          </a:p>
          <a:p>
            <a:endParaRPr lang="fr-CA" sz="1100" dirty="0">
              <a:solidFill>
                <a:srgbClr val="FF0000"/>
              </a:solidFill>
            </a:endParaRPr>
          </a:p>
        </p:txBody>
      </p:sp>
      <p:cxnSp>
        <p:nvCxnSpPr>
          <p:cNvPr id="8" name="Connecteur droit avec flèche 7">
            <a:extLst>
              <a:ext uri="{FF2B5EF4-FFF2-40B4-BE49-F238E27FC236}">
                <a16:creationId xmlns:a16="http://schemas.microsoft.com/office/drawing/2014/main" id="{8F51C4B3-7847-EE07-4B71-AE335C9CDFC0}"/>
              </a:ext>
            </a:extLst>
          </p:cNvPr>
          <p:cNvCxnSpPr>
            <a:cxnSpLocks/>
            <a:endCxn id="2" idx="0"/>
          </p:cNvCxnSpPr>
          <p:nvPr/>
        </p:nvCxnSpPr>
        <p:spPr>
          <a:xfrm>
            <a:off x="4381500" y="1628775"/>
            <a:ext cx="1346109" cy="609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8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E81D6DE-CB9B-5961-AD0E-F4246137C991}"/>
              </a:ext>
            </a:extLst>
          </p:cNvPr>
          <p:cNvPicPr>
            <a:picLocks noChangeAspect="1"/>
          </p:cNvPicPr>
          <p:nvPr/>
        </p:nvPicPr>
        <p:blipFill>
          <a:blip r:embed="rId2"/>
          <a:stretch>
            <a:fillRect/>
          </a:stretch>
        </p:blipFill>
        <p:spPr>
          <a:xfrm>
            <a:off x="0" y="-6999"/>
            <a:ext cx="12192000" cy="6858000"/>
          </a:xfrm>
          <a:prstGeom prst="rect">
            <a:avLst/>
          </a:prstGeom>
        </p:spPr>
      </p:pic>
      <p:pic>
        <p:nvPicPr>
          <p:cNvPr id="9" name="Image 8">
            <a:extLst>
              <a:ext uri="{FF2B5EF4-FFF2-40B4-BE49-F238E27FC236}">
                <a16:creationId xmlns:a16="http://schemas.microsoft.com/office/drawing/2014/main" id="{DDA02678-6D68-A0A2-FC91-7560EB01D9C3}"/>
              </a:ext>
            </a:extLst>
          </p:cNvPr>
          <p:cNvPicPr>
            <a:picLocks noChangeAspect="1"/>
          </p:cNvPicPr>
          <p:nvPr/>
        </p:nvPicPr>
        <p:blipFill rotWithShape="1">
          <a:blip r:embed="rId2"/>
          <a:srcRect l="41814" t="17850" r="28992" b="59068"/>
          <a:stretch/>
        </p:blipFill>
        <p:spPr>
          <a:xfrm>
            <a:off x="1543664" y="1216592"/>
            <a:ext cx="3559277" cy="1582994"/>
          </a:xfrm>
          <a:prstGeom prst="rect">
            <a:avLst/>
          </a:prstGeom>
        </p:spPr>
      </p:pic>
      <p:pic>
        <p:nvPicPr>
          <p:cNvPr id="20" name="Image 19">
            <a:extLst>
              <a:ext uri="{FF2B5EF4-FFF2-40B4-BE49-F238E27FC236}">
                <a16:creationId xmlns:a16="http://schemas.microsoft.com/office/drawing/2014/main" id="{ACD2955A-4660-C0B6-0E48-B9E89C40368C}"/>
              </a:ext>
            </a:extLst>
          </p:cNvPr>
          <p:cNvPicPr>
            <a:picLocks noChangeAspect="1"/>
          </p:cNvPicPr>
          <p:nvPr/>
        </p:nvPicPr>
        <p:blipFill rotWithShape="1">
          <a:blip r:embed="rId3"/>
          <a:srcRect l="11563" t="36834" r="13191" b="11813"/>
          <a:stretch/>
        </p:blipFill>
        <p:spPr>
          <a:xfrm>
            <a:off x="2737777" y="712086"/>
            <a:ext cx="6040797" cy="2318987"/>
          </a:xfrm>
          <a:prstGeom prst="rect">
            <a:avLst/>
          </a:prstGeom>
        </p:spPr>
      </p:pic>
      <p:pic>
        <p:nvPicPr>
          <p:cNvPr id="5" name="Image 4">
            <a:extLst>
              <a:ext uri="{FF2B5EF4-FFF2-40B4-BE49-F238E27FC236}">
                <a16:creationId xmlns:a16="http://schemas.microsoft.com/office/drawing/2014/main" id="{BD80CA52-2F02-03F7-708E-844966CF30E5}"/>
              </a:ext>
            </a:extLst>
          </p:cNvPr>
          <p:cNvPicPr>
            <a:picLocks noChangeAspect="1"/>
          </p:cNvPicPr>
          <p:nvPr/>
        </p:nvPicPr>
        <p:blipFill rotWithShape="1">
          <a:blip r:embed="rId2"/>
          <a:srcRect t="76101" r="92377"/>
          <a:stretch/>
        </p:blipFill>
        <p:spPr>
          <a:xfrm>
            <a:off x="264202" y="5738918"/>
            <a:ext cx="3364719" cy="1112083"/>
          </a:xfrm>
          <a:prstGeom prst="rect">
            <a:avLst/>
          </a:prstGeom>
        </p:spPr>
      </p:pic>
      <p:sp>
        <p:nvSpPr>
          <p:cNvPr id="10" name="ZoneTexte 9">
            <a:extLst>
              <a:ext uri="{FF2B5EF4-FFF2-40B4-BE49-F238E27FC236}">
                <a16:creationId xmlns:a16="http://schemas.microsoft.com/office/drawing/2014/main" id="{8B00BC9A-4DBE-BF19-D4BE-CA34C377DCD7}"/>
              </a:ext>
            </a:extLst>
          </p:cNvPr>
          <p:cNvSpPr txBox="1"/>
          <p:nvPr/>
        </p:nvSpPr>
        <p:spPr>
          <a:xfrm>
            <a:off x="2501850" y="142661"/>
            <a:ext cx="5756366" cy="430887"/>
          </a:xfrm>
          <a:prstGeom prst="rect">
            <a:avLst/>
          </a:prstGeom>
          <a:solidFill>
            <a:schemeClr val="bg1"/>
          </a:solidFill>
        </p:spPr>
        <p:txBody>
          <a:bodyPr wrap="square" rtlCol="0">
            <a:spAutoFit/>
          </a:bodyPr>
          <a:lstStyle/>
          <a:p>
            <a:r>
              <a:rPr lang="fr-CA" sz="1100" dirty="0">
                <a:solidFill>
                  <a:srgbClr val="FF0000"/>
                </a:solidFill>
              </a:rPr>
              <a:t>Accueil    Qui sommes-nous?    </a:t>
            </a:r>
            <a:r>
              <a:rPr lang="fr-CA" sz="1100" dirty="0">
                <a:solidFill>
                  <a:srgbClr val="0099CC"/>
                </a:solidFill>
              </a:rPr>
              <a:t>Boutique</a:t>
            </a:r>
            <a:r>
              <a:rPr lang="fr-CA" sz="1100" dirty="0">
                <a:solidFill>
                  <a:srgbClr val="FF0000"/>
                </a:solidFill>
              </a:rPr>
              <a:t>    Témoignages/photos   Conseils d’expert    Nous joindre</a:t>
            </a:r>
          </a:p>
          <a:p>
            <a:endParaRPr lang="fr-CA" sz="1100" dirty="0">
              <a:solidFill>
                <a:srgbClr val="FF0000"/>
              </a:solidFill>
            </a:endParaRPr>
          </a:p>
        </p:txBody>
      </p:sp>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1516762" cy="523220"/>
          </a:xfrm>
          <a:prstGeom prst="rect">
            <a:avLst/>
          </a:prstGeom>
          <a:solidFill>
            <a:srgbClr val="0099CC"/>
          </a:solidFill>
        </p:spPr>
        <p:txBody>
          <a:bodyPr wrap="none" rtlCol="0">
            <a:spAutoFit/>
          </a:bodyPr>
          <a:lstStyle/>
          <a:p>
            <a:r>
              <a:rPr lang="fr-CA" sz="2800" dirty="0">
                <a:solidFill>
                  <a:schemeClr val="bg1"/>
                </a:solidFill>
              </a:rPr>
              <a:t>Boutique</a:t>
            </a:r>
          </a:p>
        </p:txBody>
      </p:sp>
      <p:sp>
        <p:nvSpPr>
          <p:cNvPr id="13" name="ZoneTexte 12">
            <a:extLst>
              <a:ext uri="{FF2B5EF4-FFF2-40B4-BE49-F238E27FC236}">
                <a16:creationId xmlns:a16="http://schemas.microsoft.com/office/drawing/2014/main" id="{4B2B1A8C-DE27-F9F9-B7E0-9049264B055F}"/>
              </a:ext>
            </a:extLst>
          </p:cNvPr>
          <p:cNvSpPr txBox="1"/>
          <p:nvPr/>
        </p:nvSpPr>
        <p:spPr>
          <a:xfrm>
            <a:off x="1487415" y="4640567"/>
            <a:ext cx="957313" cy="246221"/>
          </a:xfrm>
          <a:prstGeom prst="rect">
            <a:avLst/>
          </a:prstGeom>
          <a:solidFill>
            <a:schemeClr val="bg1"/>
          </a:solidFill>
        </p:spPr>
        <p:txBody>
          <a:bodyPr wrap="none" rtlCol="0">
            <a:spAutoFit/>
          </a:bodyPr>
          <a:lstStyle/>
          <a:p>
            <a:r>
              <a:rPr lang="fr-CA" sz="1000" dirty="0">
                <a:solidFill>
                  <a:srgbClr val="00ADEA"/>
                </a:solidFill>
              </a:rPr>
              <a:t>Analyses d’eau</a:t>
            </a:r>
          </a:p>
        </p:txBody>
      </p:sp>
      <p:sp>
        <p:nvSpPr>
          <p:cNvPr id="19" name="ZoneTexte 18">
            <a:extLst>
              <a:ext uri="{FF2B5EF4-FFF2-40B4-BE49-F238E27FC236}">
                <a16:creationId xmlns:a16="http://schemas.microsoft.com/office/drawing/2014/main" id="{1BC470E3-094D-EF20-6849-9D486582238C}"/>
              </a:ext>
            </a:extLst>
          </p:cNvPr>
          <p:cNvSpPr txBox="1"/>
          <p:nvPr/>
        </p:nvSpPr>
        <p:spPr>
          <a:xfrm>
            <a:off x="371475" y="2095997"/>
            <a:ext cx="2670411" cy="923330"/>
          </a:xfrm>
          <a:prstGeom prst="rect">
            <a:avLst/>
          </a:prstGeom>
          <a:solidFill>
            <a:schemeClr val="bg1"/>
          </a:solidFill>
          <a:ln>
            <a:solidFill>
              <a:srgbClr val="FF0000"/>
            </a:solidFill>
          </a:ln>
        </p:spPr>
        <p:txBody>
          <a:bodyPr wrap="square" rtlCol="0">
            <a:spAutoFit/>
          </a:bodyPr>
          <a:lstStyle/>
          <a:p>
            <a:r>
              <a:rPr lang="fr-CA" b="1" dirty="0">
                <a:solidFill>
                  <a:srgbClr val="FF0000"/>
                </a:solidFill>
              </a:rPr>
              <a:t>Les sous-catégories s’affiche en cliquant sur la catégorie principale</a:t>
            </a:r>
          </a:p>
        </p:txBody>
      </p:sp>
      <p:sp>
        <p:nvSpPr>
          <p:cNvPr id="21" name="ZoneTexte 20">
            <a:extLst>
              <a:ext uri="{FF2B5EF4-FFF2-40B4-BE49-F238E27FC236}">
                <a16:creationId xmlns:a16="http://schemas.microsoft.com/office/drawing/2014/main" id="{744A93B0-66FE-9FB5-BCF2-67C4B0844FDF}"/>
              </a:ext>
            </a:extLst>
          </p:cNvPr>
          <p:cNvSpPr txBox="1"/>
          <p:nvPr/>
        </p:nvSpPr>
        <p:spPr>
          <a:xfrm>
            <a:off x="1274214" y="4073752"/>
            <a:ext cx="1616148" cy="261610"/>
          </a:xfrm>
          <a:prstGeom prst="rect">
            <a:avLst/>
          </a:prstGeom>
          <a:solidFill>
            <a:schemeClr val="bg1"/>
          </a:solidFill>
        </p:spPr>
        <p:txBody>
          <a:bodyPr wrap="none" rtlCol="0">
            <a:spAutoFit/>
          </a:bodyPr>
          <a:lstStyle/>
          <a:p>
            <a:r>
              <a:rPr lang="fr-CA" sz="1100" b="1" dirty="0">
                <a:solidFill>
                  <a:srgbClr val="FF0000"/>
                </a:solidFill>
              </a:rPr>
              <a:t>CATÉGORIE DE PRODUIT</a:t>
            </a:r>
          </a:p>
        </p:txBody>
      </p:sp>
      <p:sp>
        <p:nvSpPr>
          <p:cNvPr id="22" name="ZoneTexte 21">
            <a:extLst>
              <a:ext uri="{FF2B5EF4-FFF2-40B4-BE49-F238E27FC236}">
                <a16:creationId xmlns:a16="http://schemas.microsoft.com/office/drawing/2014/main" id="{2503D5FA-91FD-4EF9-DEFD-95040A5F8FD4}"/>
              </a:ext>
            </a:extLst>
          </p:cNvPr>
          <p:cNvSpPr txBox="1"/>
          <p:nvPr/>
        </p:nvSpPr>
        <p:spPr>
          <a:xfrm>
            <a:off x="1478757" y="4396798"/>
            <a:ext cx="747320" cy="246221"/>
          </a:xfrm>
          <a:prstGeom prst="rect">
            <a:avLst/>
          </a:prstGeom>
          <a:solidFill>
            <a:schemeClr val="bg1"/>
          </a:solidFill>
        </p:spPr>
        <p:txBody>
          <a:bodyPr wrap="none" rtlCol="0">
            <a:spAutoFit/>
          </a:bodyPr>
          <a:lstStyle/>
          <a:p>
            <a:r>
              <a:rPr lang="fr-CA" sz="1000" dirty="0">
                <a:solidFill>
                  <a:srgbClr val="FF0000"/>
                </a:solidFill>
              </a:rPr>
              <a:t>En vedette</a:t>
            </a:r>
          </a:p>
        </p:txBody>
      </p:sp>
      <p:grpSp>
        <p:nvGrpSpPr>
          <p:cNvPr id="34" name="Groupe 33">
            <a:extLst>
              <a:ext uri="{FF2B5EF4-FFF2-40B4-BE49-F238E27FC236}">
                <a16:creationId xmlns:a16="http://schemas.microsoft.com/office/drawing/2014/main" id="{EC8E137C-82E4-D533-9DFE-A29AAFA8F881}"/>
              </a:ext>
            </a:extLst>
          </p:cNvPr>
          <p:cNvGrpSpPr>
            <a:grpSpLocks noChangeAspect="1"/>
          </p:cNvGrpSpPr>
          <p:nvPr/>
        </p:nvGrpSpPr>
        <p:grpSpPr>
          <a:xfrm>
            <a:off x="5041809" y="2238735"/>
            <a:ext cx="1371600" cy="637085"/>
            <a:chOff x="3410696" y="2009775"/>
            <a:chExt cx="1618195" cy="751623"/>
          </a:xfrm>
        </p:grpSpPr>
        <p:sp>
          <p:nvSpPr>
            <p:cNvPr id="2" name="Organigramme : Terminateur 1">
              <a:extLst>
                <a:ext uri="{FF2B5EF4-FFF2-40B4-BE49-F238E27FC236}">
                  <a16:creationId xmlns:a16="http://schemas.microsoft.com/office/drawing/2014/main" id="{FB7CEC66-C6D8-9315-880C-054C40B32B53}"/>
                </a:ext>
              </a:extLst>
            </p:cNvPr>
            <p:cNvSpPr>
              <a:spLocks noChangeAspect="1"/>
            </p:cNvSpPr>
            <p:nvPr/>
          </p:nvSpPr>
          <p:spPr>
            <a:xfrm>
              <a:off x="3410696" y="2009775"/>
              <a:ext cx="1618195"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rgbClr val="FF0000"/>
                  </a:solidFill>
                </a:rPr>
                <a:t>En savoir plus</a:t>
              </a:r>
            </a:p>
          </p:txBody>
        </p:sp>
        <p:grpSp>
          <p:nvGrpSpPr>
            <p:cNvPr id="25" name="Groupe 24">
              <a:extLst>
                <a:ext uri="{FF2B5EF4-FFF2-40B4-BE49-F238E27FC236}">
                  <a16:creationId xmlns:a16="http://schemas.microsoft.com/office/drawing/2014/main" id="{0B0250E2-E8E7-835F-5137-237964A4D0EE}"/>
                </a:ext>
              </a:extLst>
            </p:cNvPr>
            <p:cNvGrpSpPr/>
            <p:nvPr/>
          </p:nvGrpSpPr>
          <p:grpSpPr>
            <a:xfrm>
              <a:off x="3936357" y="2447925"/>
              <a:ext cx="566005" cy="161925"/>
              <a:chOff x="3936357" y="2447925"/>
              <a:chExt cx="566005" cy="161925"/>
            </a:xfrm>
          </p:grpSpPr>
          <p:cxnSp>
            <p:nvCxnSpPr>
              <p:cNvPr id="4" name="Connecteur droit 3">
                <a:extLst>
                  <a:ext uri="{FF2B5EF4-FFF2-40B4-BE49-F238E27FC236}">
                    <a16:creationId xmlns:a16="http://schemas.microsoft.com/office/drawing/2014/main" id="{B88CF377-00D7-C424-9943-32898446F8C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E0A807F3-1A6C-85B4-6B15-093E3A1FBD6A}"/>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27">
              <a:extLst>
                <a:ext uri="{FF2B5EF4-FFF2-40B4-BE49-F238E27FC236}">
                  <a16:creationId xmlns:a16="http://schemas.microsoft.com/office/drawing/2014/main" id="{863084D3-1F07-7EC9-7FCA-0F1652D43600}"/>
                </a:ext>
              </a:extLst>
            </p:cNvPr>
            <p:cNvGrpSpPr/>
            <p:nvPr/>
          </p:nvGrpSpPr>
          <p:grpSpPr>
            <a:xfrm>
              <a:off x="3936357" y="2528887"/>
              <a:ext cx="566005" cy="161925"/>
              <a:chOff x="3936357" y="2447925"/>
              <a:chExt cx="566005" cy="161925"/>
            </a:xfrm>
          </p:grpSpPr>
          <p:cxnSp>
            <p:nvCxnSpPr>
              <p:cNvPr id="29" name="Connecteur droit 28">
                <a:extLst>
                  <a:ext uri="{FF2B5EF4-FFF2-40B4-BE49-F238E27FC236}">
                    <a16:creationId xmlns:a16="http://schemas.microsoft.com/office/drawing/2014/main" id="{74A3AEED-0266-93E5-AFFC-BDAC5214C1F0}"/>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A4D72EA-B5A0-63EA-49C9-7999E224DF4B}"/>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e 30">
              <a:extLst>
                <a:ext uri="{FF2B5EF4-FFF2-40B4-BE49-F238E27FC236}">
                  <a16:creationId xmlns:a16="http://schemas.microsoft.com/office/drawing/2014/main" id="{15019A9E-6332-347E-26CD-F8518A080121}"/>
                </a:ext>
              </a:extLst>
            </p:cNvPr>
            <p:cNvGrpSpPr/>
            <p:nvPr/>
          </p:nvGrpSpPr>
          <p:grpSpPr>
            <a:xfrm>
              <a:off x="3936357" y="2599473"/>
              <a:ext cx="566005" cy="161925"/>
              <a:chOff x="3936357" y="2447925"/>
              <a:chExt cx="566005" cy="161925"/>
            </a:xfrm>
          </p:grpSpPr>
          <p:cxnSp>
            <p:nvCxnSpPr>
              <p:cNvPr id="32" name="Connecteur droit 31">
                <a:extLst>
                  <a:ext uri="{FF2B5EF4-FFF2-40B4-BE49-F238E27FC236}">
                    <a16:creationId xmlns:a16="http://schemas.microsoft.com/office/drawing/2014/main" id="{8C6D7146-E5EC-3FAF-7AEC-3E747352313A}"/>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35CC225-6E5C-2CB5-B92B-180B786C9C62}"/>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6" name="Image 35">
            <a:extLst>
              <a:ext uri="{FF2B5EF4-FFF2-40B4-BE49-F238E27FC236}">
                <a16:creationId xmlns:a16="http://schemas.microsoft.com/office/drawing/2014/main" id="{82CE0B39-B601-53D5-CD00-7B3D59E6544B}"/>
              </a:ext>
            </a:extLst>
          </p:cNvPr>
          <p:cNvPicPr>
            <a:picLocks noChangeAspect="1"/>
          </p:cNvPicPr>
          <p:nvPr/>
        </p:nvPicPr>
        <p:blipFill rotWithShape="1">
          <a:blip r:embed="rId4"/>
          <a:srcRect l="9422" t="76667" r="89108" b="20808"/>
          <a:stretch/>
        </p:blipFill>
        <p:spPr>
          <a:xfrm>
            <a:off x="1299573" y="4681781"/>
            <a:ext cx="179184" cy="173179"/>
          </a:xfrm>
          <a:prstGeom prst="rect">
            <a:avLst/>
          </a:prstGeom>
        </p:spPr>
      </p:pic>
      <p:pic>
        <p:nvPicPr>
          <p:cNvPr id="54" name="Image 53">
            <a:extLst>
              <a:ext uri="{FF2B5EF4-FFF2-40B4-BE49-F238E27FC236}">
                <a16:creationId xmlns:a16="http://schemas.microsoft.com/office/drawing/2014/main" id="{29CCD39F-3900-EB75-A0EE-1E170662EED1}"/>
              </a:ext>
            </a:extLst>
          </p:cNvPr>
          <p:cNvPicPr>
            <a:picLocks noChangeAspect="1"/>
          </p:cNvPicPr>
          <p:nvPr/>
        </p:nvPicPr>
        <p:blipFill rotWithShape="1">
          <a:blip r:embed="rId2"/>
          <a:srcRect t="76101" r="92377"/>
          <a:stretch/>
        </p:blipFill>
        <p:spPr>
          <a:xfrm>
            <a:off x="8827281" y="3147343"/>
            <a:ext cx="3364719" cy="3710658"/>
          </a:xfrm>
          <a:prstGeom prst="rect">
            <a:avLst/>
          </a:prstGeom>
        </p:spPr>
      </p:pic>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5"/>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2"/>
          <a:srcRect l="84714" t="92841" r="13330" b="3753"/>
          <a:stretch/>
        </p:blipFill>
        <p:spPr>
          <a:xfrm>
            <a:off x="9943758" y="4124812"/>
            <a:ext cx="365760" cy="364186"/>
          </a:xfrm>
          <a:prstGeom prst="ellipse">
            <a:avLst/>
          </a:prstGeom>
        </p:spPr>
      </p:pic>
      <p:sp>
        <p:nvSpPr>
          <p:cNvPr id="40" name="ZoneTexte 39">
            <a:extLst>
              <a:ext uri="{FF2B5EF4-FFF2-40B4-BE49-F238E27FC236}">
                <a16:creationId xmlns:a16="http://schemas.microsoft.com/office/drawing/2014/main" id="{DECB5C70-7CAA-C929-27F4-FD4A37064DD6}"/>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6"/>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352513" y="3741584"/>
            <a:ext cx="1692003" cy="276999"/>
          </a:xfrm>
          <a:prstGeom prst="rect">
            <a:avLst/>
          </a:prstGeom>
          <a:noFill/>
          <a:ln>
            <a:noFill/>
          </a:ln>
        </p:spPr>
        <p:txBody>
          <a:bodyPr wrap="square" rtlCol="0" anchor="ctr">
            <a:spAutoFit/>
          </a:bodyPr>
          <a:lstStyle/>
          <a:p>
            <a:r>
              <a:rPr lang="fr-CA" sz="1200" b="1" dirty="0">
                <a:solidFill>
                  <a:srgbClr val="0099CC"/>
                </a:solidFill>
              </a:rPr>
              <a:t>Messenger</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352513" y="4171723"/>
            <a:ext cx="1692003" cy="276999"/>
          </a:xfrm>
          <a:prstGeom prst="rect">
            <a:avLst/>
          </a:prstGeom>
          <a:noFill/>
          <a:ln>
            <a:noFill/>
          </a:ln>
        </p:spPr>
        <p:txBody>
          <a:bodyPr wrap="square" rtlCol="0" anchor="ctr">
            <a:spAutoFit/>
          </a:bodyPr>
          <a:lstStyle/>
          <a:p>
            <a:r>
              <a:rPr lang="fr-CA" sz="1200" b="1" dirty="0">
                <a:solidFill>
                  <a:srgbClr val="0099CC"/>
                </a:solidFill>
              </a:rPr>
              <a:t>WhatsApp</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5"/>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356410" y="4594012"/>
            <a:ext cx="1692003" cy="276999"/>
          </a:xfrm>
          <a:prstGeom prst="rect">
            <a:avLst/>
          </a:prstGeom>
          <a:noFill/>
          <a:ln>
            <a:noFill/>
          </a:ln>
        </p:spPr>
        <p:txBody>
          <a:bodyPr wrap="square" rtlCol="0" anchor="ctr">
            <a:spAutoFit/>
          </a:bodyPr>
          <a:lstStyle/>
          <a:p>
            <a:r>
              <a:rPr lang="fr-CA" sz="1200" b="1" dirty="0">
                <a:solidFill>
                  <a:srgbClr val="0099CC"/>
                </a:solidFill>
              </a:rPr>
              <a:t>Message texte</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5"/>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359351" y="5013078"/>
            <a:ext cx="1780942" cy="276999"/>
          </a:xfrm>
          <a:prstGeom prst="rect">
            <a:avLst/>
          </a:prstGeom>
          <a:noFill/>
          <a:ln>
            <a:noFill/>
          </a:ln>
        </p:spPr>
        <p:txBody>
          <a:bodyPr wrap="square" rtlCol="0" anchor="ctr">
            <a:spAutoFit/>
          </a:bodyPr>
          <a:lstStyle/>
          <a:p>
            <a:r>
              <a:rPr lang="fr-CA" sz="1200" b="1" dirty="0">
                <a:solidFill>
                  <a:srgbClr val="0099CC"/>
                </a:solidFill>
                <a:hlinkClick r:id="rId7">
                  <a:extLst>
                    <a:ext uri="{A12FA001-AC4F-418D-AE19-62706E023703}">
                      <ahyp:hlinkClr xmlns:ahyp="http://schemas.microsoft.com/office/drawing/2018/hyperlinkcolor" val="tx"/>
                    </a:ext>
                  </a:extLst>
                </a:hlinkClick>
              </a:rPr>
              <a:t>info@aquaselection.com</a:t>
            </a:r>
            <a:r>
              <a:rPr lang="fr-CA" sz="1200" b="1" dirty="0">
                <a:solidFill>
                  <a:srgbClr val="0099CC"/>
                </a:solidFill>
              </a:rPr>
              <a:t>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359351" y="5550775"/>
            <a:ext cx="1780942" cy="276999"/>
          </a:xfrm>
          <a:prstGeom prst="rect">
            <a:avLst/>
          </a:prstGeom>
          <a:noFill/>
          <a:ln>
            <a:noFill/>
          </a:ln>
        </p:spPr>
        <p:txBody>
          <a:bodyPr wrap="square" rtlCol="0" anchor="ctr">
            <a:spAutoFit/>
          </a:bodyPr>
          <a:lstStyle/>
          <a:p>
            <a:r>
              <a:rPr lang="fr-CA" sz="1200" b="1" dirty="0">
                <a:solidFill>
                  <a:srgbClr val="0099CC"/>
                </a:solidFill>
              </a:rPr>
              <a:t>+1 (866) 789-4915</a:t>
            </a:r>
          </a:p>
        </p:txBody>
      </p:sp>
      <p:sp>
        <p:nvSpPr>
          <p:cNvPr id="2049" name="Organigramme : Terminateur 2048">
            <a:extLst>
              <a:ext uri="{FF2B5EF4-FFF2-40B4-BE49-F238E27FC236}">
                <a16:creationId xmlns:a16="http://schemas.microsoft.com/office/drawing/2014/main" id="{B44D85AF-8ECC-0A48-9444-036537208507}"/>
              </a:ext>
            </a:extLst>
          </p:cNvPr>
          <p:cNvSpPr/>
          <p:nvPr/>
        </p:nvSpPr>
        <p:spPr>
          <a:xfrm>
            <a:off x="4167537" y="3237632"/>
            <a:ext cx="1471263" cy="281658"/>
          </a:xfrm>
          <a:prstGeom prst="flowChartTerminator">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a:solidFill>
                  <a:schemeClr val="bg1"/>
                </a:solidFill>
              </a:rPr>
              <a:t>Témoignages/photos</a:t>
            </a:r>
          </a:p>
        </p:txBody>
      </p: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cxnSp>
        <p:nvCxnSpPr>
          <p:cNvPr id="15" name="Connecteur : en angle 14">
            <a:extLst>
              <a:ext uri="{FF2B5EF4-FFF2-40B4-BE49-F238E27FC236}">
                <a16:creationId xmlns:a16="http://schemas.microsoft.com/office/drawing/2014/main" id="{A5A9E99E-D704-FF02-6685-EE17151B93EE}"/>
              </a:ext>
            </a:extLst>
          </p:cNvPr>
          <p:cNvCxnSpPr>
            <a:cxnSpLocks/>
            <a:stCxn id="19" idx="1"/>
            <a:endCxn id="36" idx="1"/>
          </p:cNvCxnSpPr>
          <p:nvPr/>
        </p:nvCxnSpPr>
        <p:spPr>
          <a:xfrm rot="10800000" flipH="1" flipV="1">
            <a:off x="371475" y="2557661"/>
            <a:ext cx="928098" cy="2210709"/>
          </a:xfrm>
          <a:prstGeom prst="bentConnector3">
            <a:avLst>
              <a:gd name="adj1" fmla="val -2463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2D7FC41A-35F5-9E49-A741-01B89DA0A3EB}"/>
              </a:ext>
            </a:extLst>
          </p:cNvPr>
          <p:cNvSpPr txBox="1"/>
          <p:nvPr/>
        </p:nvSpPr>
        <p:spPr>
          <a:xfrm>
            <a:off x="8860543" y="810132"/>
            <a:ext cx="2959982" cy="2123658"/>
          </a:xfrm>
          <a:prstGeom prst="rect">
            <a:avLst/>
          </a:prstGeom>
          <a:solidFill>
            <a:schemeClr val="bg1"/>
          </a:solidFill>
        </p:spPr>
        <p:txBody>
          <a:bodyPr wrap="square" rtlCol="0">
            <a:spAutoFit/>
          </a:bodyPr>
          <a:lstStyle/>
          <a:p>
            <a:r>
              <a:rPr lang="fr-CA" sz="1100" b="1" dirty="0">
                <a:solidFill>
                  <a:srgbClr val="FF0000"/>
                </a:solidFill>
              </a:rPr>
              <a:t>INSTALLATION</a:t>
            </a:r>
          </a:p>
          <a:p>
            <a:r>
              <a:rPr lang="fr-CA" sz="1100" b="1" dirty="0">
                <a:solidFill>
                  <a:srgbClr val="FF0000"/>
                </a:solidFill>
              </a:rPr>
              <a:t>Tous les produits sur notre site sont vendus sans installation. Nous offrons le service d'installation à coût abordable fait par des professionnels. Vous pouvez aussi la faire vous-même. Quelque soit votre choix, on est la pour vous aider.</a:t>
            </a: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a:p>
            <a:endParaRPr lang="fr-CA" sz="1100" b="1" dirty="0">
              <a:solidFill>
                <a:srgbClr val="FF0000"/>
              </a:solidFill>
            </a:endParaRPr>
          </a:p>
        </p:txBody>
      </p:sp>
      <p:pic>
        <p:nvPicPr>
          <p:cNvPr id="56" name="Image 55">
            <a:extLst>
              <a:ext uri="{FF2B5EF4-FFF2-40B4-BE49-F238E27FC236}">
                <a16:creationId xmlns:a16="http://schemas.microsoft.com/office/drawing/2014/main" id="{B60F10C6-0636-793B-8C6F-DCDFB75125B3}"/>
              </a:ext>
            </a:extLst>
          </p:cNvPr>
          <p:cNvPicPr>
            <a:picLocks noChangeAspect="1"/>
          </p:cNvPicPr>
          <p:nvPr/>
        </p:nvPicPr>
        <p:blipFill rotWithShape="1">
          <a:blip r:embed="rId2"/>
          <a:srcRect l="72884" t="34097" r="9502" b="59788"/>
          <a:stretch/>
        </p:blipFill>
        <p:spPr>
          <a:xfrm>
            <a:off x="1189143" y="3507191"/>
            <a:ext cx="2031306" cy="396618"/>
          </a:xfrm>
          <a:prstGeom prst="flowChartTerminator">
            <a:avLst/>
          </a:prstGeom>
          <a:ln>
            <a:solidFill>
              <a:srgbClr val="00ADEA"/>
            </a:solidFill>
          </a:ln>
        </p:spPr>
      </p:pic>
      <p:grpSp>
        <p:nvGrpSpPr>
          <p:cNvPr id="57" name="Groupe 56">
            <a:extLst>
              <a:ext uri="{FF2B5EF4-FFF2-40B4-BE49-F238E27FC236}">
                <a16:creationId xmlns:a16="http://schemas.microsoft.com/office/drawing/2014/main" id="{29B0D96B-E0CF-136B-11B5-76B8CE5D0763}"/>
              </a:ext>
            </a:extLst>
          </p:cNvPr>
          <p:cNvGrpSpPr>
            <a:grpSpLocks noChangeAspect="1"/>
          </p:cNvGrpSpPr>
          <p:nvPr/>
        </p:nvGrpSpPr>
        <p:grpSpPr>
          <a:xfrm>
            <a:off x="9658405" y="2154697"/>
            <a:ext cx="1371600" cy="637085"/>
            <a:chOff x="3410696" y="2009775"/>
            <a:chExt cx="1618195" cy="751623"/>
          </a:xfrm>
        </p:grpSpPr>
        <p:sp>
          <p:nvSpPr>
            <p:cNvPr id="58" name="Organigramme : Terminateur 57">
              <a:extLst>
                <a:ext uri="{FF2B5EF4-FFF2-40B4-BE49-F238E27FC236}">
                  <a16:creationId xmlns:a16="http://schemas.microsoft.com/office/drawing/2014/main" id="{EE45571A-7CC2-FF51-9FF8-5CA8DAE9C1F8}"/>
                </a:ext>
              </a:extLst>
            </p:cNvPr>
            <p:cNvSpPr/>
            <p:nvPr/>
          </p:nvSpPr>
          <p:spPr>
            <a:xfrm>
              <a:off x="3410696" y="2009775"/>
              <a:ext cx="1618195" cy="438150"/>
            </a:xfrm>
            <a:prstGeom prst="flowChartTerminator">
              <a:avLst/>
            </a:prstGeom>
            <a:solidFill>
              <a:schemeClr val="bg1"/>
            </a:solidFill>
            <a:ln>
              <a:solidFill>
                <a:srgbClr val="00A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rgbClr val="FF0000"/>
                  </a:solidFill>
                </a:rPr>
                <a:t>En savoir plus</a:t>
              </a:r>
            </a:p>
          </p:txBody>
        </p:sp>
        <p:grpSp>
          <p:nvGrpSpPr>
            <p:cNvPr id="61" name="Groupe 60">
              <a:extLst>
                <a:ext uri="{FF2B5EF4-FFF2-40B4-BE49-F238E27FC236}">
                  <a16:creationId xmlns:a16="http://schemas.microsoft.com/office/drawing/2014/main" id="{FFA873D2-790B-2A29-2BFE-E0F49B881B86}"/>
                </a:ext>
              </a:extLst>
            </p:cNvPr>
            <p:cNvGrpSpPr/>
            <p:nvPr/>
          </p:nvGrpSpPr>
          <p:grpSpPr>
            <a:xfrm>
              <a:off x="3936357" y="2447925"/>
              <a:ext cx="566005" cy="161925"/>
              <a:chOff x="3936357" y="2447925"/>
              <a:chExt cx="566005" cy="161925"/>
            </a:xfrm>
          </p:grpSpPr>
          <p:cxnSp>
            <p:nvCxnSpPr>
              <p:cNvPr id="1029" name="Connecteur droit 1028">
                <a:extLst>
                  <a:ext uri="{FF2B5EF4-FFF2-40B4-BE49-F238E27FC236}">
                    <a16:creationId xmlns:a16="http://schemas.microsoft.com/office/drawing/2014/main" id="{ED170FDB-AE1B-08C8-7F02-4BF7772A2CED}"/>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0" name="Connecteur droit 1029">
                <a:extLst>
                  <a:ext uri="{FF2B5EF4-FFF2-40B4-BE49-F238E27FC236}">
                    <a16:creationId xmlns:a16="http://schemas.microsoft.com/office/drawing/2014/main" id="{DFFA422B-9602-62D3-3890-18B7053BEA48}"/>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oupe 61">
              <a:extLst>
                <a:ext uri="{FF2B5EF4-FFF2-40B4-BE49-F238E27FC236}">
                  <a16:creationId xmlns:a16="http://schemas.microsoft.com/office/drawing/2014/main" id="{566AB4F3-F4A3-47D5-3737-70298A8CAE2E}"/>
                </a:ext>
              </a:extLst>
            </p:cNvPr>
            <p:cNvGrpSpPr/>
            <p:nvPr/>
          </p:nvGrpSpPr>
          <p:grpSpPr>
            <a:xfrm>
              <a:off x="3936357" y="2528887"/>
              <a:ext cx="566005" cy="161925"/>
              <a:chOff x="3936357" y="2447925"/>
              <a:chExt cx="566005" cy="161925"/>
            </a:xfrm>
          </p:grpSpPr>
          <p:cxnSp>
            <p:nvCxnSpPr>
              <p:cNvPr id="1027" name="Connecteur droit 1026">
                <a:extLst>
                  <a:ext uri="{FF2B5EF4-FFF2-40B4-BE49-F238E27FC236}">
                    <a16:creationId xmlns:a16="http://schemas.microsoft.com/office/drawing/2014/main" id="{8F53117E-732A-F676-40B2-956D650E713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8" name="Connecteur droit 1027">
                <a:extLst>
                  <a:ext uri="{FF2B5EF4-FFF2-40B4-BE49-F238E27FC236}">
                    <a16:creationId xmlns:a16="http://schemas.microsoft.com/office/drawing/2014/main" id="{A5CA0304-8C06-60F9-A2DA-76B24E93CAE8}"/>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e 62">
              <a:extLst>
                <a:ext uri="{FF2B5EF4-FFF2-40B4-BE49-F238E27FC236}">
                  <a16:creationId xmlns:a16="http://schemas.microsoft.com/office/drawing/2014/main" id="{357321E8-92C1-5CC3-EFD9-7F19D547C883}"/>
                </a:ext>
              </a:extLst>
            </p:cNvPr>
            <p:cNvGrpSpPr/>
            <p:nvPr/>
          </p:nvGrpSpPr>
          <p:grpSpPr>
            <a:xfrm>
              <a:off x="3936357" y="2599473"/>
              <a:ext cx="566005" cy="161925"/>
              <a:chOff x="3936357" y="2447925"/>
              <a:chExt cx="566005" cy="161925"/>
            </a:xfrm>
          </p:grpSpPr>
          <p:cxnSp>
            <p:nvCxnSpPr>
              <p:cNvPr id="1024" name="Connecteur droit 1023">
                <a:extLst>
                  <a:ext uri="{FF2B5EF4-FFF2-40B4-BE49-F238E27FC236}">
                    <a16:creationId xmlns:a16="http://schemas.microsoft.com/office/drawing/2014/main" id="{70DC652A-574F-690F-3029-F3507D83FDA3}"/>
                  </a:ext>
                </a:extLst>
              </p:cNvPr>
              <p:cNvCxnSpPr>
                <a:cxnSpLocks/>
              </p:cNvCxnSpPr>
              <p:nvPr/>
            </p:nvCxnSpPr>
            <p:spPr>
              <a:xfrm>
                <a:off x="3936357" y="2447925"/>
                <a:ext cx="283218"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5" name="Connecteur droit 1024">
                <a:extLst>
                  <a:ext uri="{FF2B5EF4-FFF2-40B4-BE49-F238E27FC236}">
                    <a16:creationId xmlns:a16="http://schemas.microsoft.com/office/drawing/2014/main" id="{88540F37-B21E-BDBD-AF7B-1AFC8ACF9D6A}"/>
                  </a:ext>
                </a:extLst>
              </p:cNvPr>
              <p:cNvCxnSpPr>
                <a:cxnSpLocks/>
              </p:cNvCxnSpPr>
              <p:nvPr/>
            </p:nvCxnSpPr>
            <p:spPr>
              <a:xfrm flipV="1">
                <a:off x="4219575" y="2447925"/>
                <a:ext cx="282787" cy="161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5" name="ZoneTexte 34">
            <a:extLst>
              <a:ext uri="{FF2B5EF4-FFF2-40B4-BE49-F238E27FC236}">
                <a16:creationId xmlns:a16="http://schemas.microsoft.com/office/drawing/2014/main" id="{022FD870-EB45-F65A-CABE-E7E686FEAA1B}"/>
              </a:ext>
            </a:extLst>
          </p:cNvPr>
          <p:cNvSpPr txBox="1"/>
          <p:nvPr/>
        </p:nvSpPr>
        <p:spPr>
          <a:xfrm>
            <a:off x="4563419" y="824833"/>
            <a:ext cx="2328010" cy="523220"/>
          </a:xfrm>
          <a:prstGeom prst="rect">
            <a:avLst/>
          </a:prstGeom>
          <a:noFill/>
        </p:spPr>
        <p:txBody>
          <a:bodyPr wrap="none" rtlCol="0">
            <a:spAutoFit/>
          </a:bodyPr>
          <a:lstStyle/>
          <a:p>
            <a:pPr algn="ctr"/>
            <a:r>
              <a:rPr lang="fr-CA" sz="2800" dirty="0">
                <a:solidFill>
                  <a:schemeClr val="bg1"/>
                </a:solidFill>
              </a:rPr>
              <a:t>Analyses d’eau</a:t>
            </a:r>
          </a:p>
        </p:txBody>
      </p:sp>
      <p:sp>
        <p:nvSpPr>
          <p:cNvPr id="37" name="Rectangle 36">
            <a:extLst>
              <a:ext uri="{FF2B5EF4-FFF2-40B4-BE49-F238E27FC236}">
                <a16:creationId xmlns:a16="http://schemas.microsoft.com/office/drawing/2014/main" id="{69E8718B-0DED-C504-C478-5D9662CF394E}"/>
              </a:ext>
            </a:extLst>
          </p:cNvPr>
          <p:cNvSpPr/>
          <p:nvPr/>
        </p:nvSpPr>
        <p:spPr>
          <a:xfrm>
            <a:off x="1025186" y="4934215"/>
            <a:ext cx="2499063" cy="191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895DDBAE-5355-559E-7EBA-C42361F985DA}"/>
              </a:ext>
            </a:extLst>
          </p:cNvPr>
          <p:cNvSpPr txBox="1"/>
          <p:nvPr/>
        </p:nvSpPr>
        <p:spPr>
          <a:xfrm>
            <a:off x="1487414" y="5654038"/>
            <a:ext cx="1111202" cy="246221"/>
          </a:xfrm>
          <a:prstGeom prst="rect">
            <a:avLst/>
          </a:prstGeom>
          <a:solidFill>
            <a:schemeClr val="bg1"/>
          </a:solidFill>
        </p:spPr>
        <p:txBody>
          <a:bodyPr wrap="none" rtlCol="0">
            <a:spAutoFit/>
          </a:bodyPr>
          <a:lstStyle/>
          <a:p>
            <a:r>
              <a:rPr lang="fr-CA" sz="1000" dirty="0">
                <a:solidFill>
                  <a:srgbClr val="FF0000"/>
                </a:solidFill>
              </a:rPr>
              <a:t>Purificateur d'eau</a:t>
            </a:r>
          </a:p>
        </p:txBody>
      </p:sp>
      <p:sp>
        <p:nvSpPr>
          <p:cNvPr id="16" name="ZoneTexte 15">
            <a:extLst>
              <a:ext uri="{FF2B5EF4-FFF2-40B4-BE49-F238E27FC236}">
                <a16:creationId xmlns:a16="http://schemas.microsoft.com/office/drawing/2014/main" id="{504B8BCE-BCC1-69EF-83D0-A44938E77B96}"/>
              </a:ext>
            </a:extLst>
          </p:cNvPr>
          <p:cNvSpPr txBox="1"/>
          <p:nvPr/>
        </p:nvSpPr>
        <p:spPr>
          <a:xfrm>
            <a:off x="1478758" y="5908478"/>
            <a:ext cx="1931939" cy="246221"/>
          </a:xfrm>
          <a:prstGeom prst="rect">
            <a:avLst/>
          </a:prstGeom>
          <a:solidFill>
            <a:schemeClr val="bg1"/>
          </a:solidFill>
        </p:spPr>
        <p:txBody>
          <a:bodyPr wrap="none" rtlCol="0">
            <a:spAutoFit/>
          </a:bodyPr>
          <a:lstStyle/>
          <a:p>
            <a:r>
              <a:rPr lang="fr-CA" sz="1000" dirty="0">
                <a:solidFill>
                  <a:srgbClr val="FF0000"/>
                </a:solidFill>
              </a:rPr>
              <a:t>Refroidisseur d'eau sans bouteille</a:t>
            </a:r>
          </a:p>
        </p:txBody>
      </p:sp>
      <p:sp>
        <p:nvSpPr>
          <p:cNvPr id="17" name="ZoneTexte 16">
            <a:extLst>
              <a:ext uri="{FF2B5EF4-FFF2-40B4-BE49-F238E27FC236}">
                <a16:creationId xmlns:a16="http://schemas.microsoft.com/office/drawing/2014/main" id="{1705A62E-7167-E0C2-2486-F15F07DE3AC9}"/>
              </a:ext>
            </a:extLst>
          </p:cNvPr>
          <p:cNvSpPr txBox="1"/>
          <p:nvPr/>
        </p:nvSpPr>
        <p:spPr>
          <a:xfrm>
            <a:off x="1478757" y="6162918"/>
            <a:ext cx="1505540" cy="246221"/>
          </a:xfrm>
          <a:prstGeom prst="rect">
            <a:avLst/>
          </a:prstGeom>
          <a:solidFill>
            <a:schemeClr val="bg1"/>
          </a:solidFill>
        </p:spPr>
        <p:txBody>
          <a:bodyPr wrap="none" rtlCol="0">
            <a:spAutoFit/>
          </a:bodyPr>
          <a:lstStyle/>
          <a:p>
            <a:r>
              <a:rPr lang="fr-CA" sz="1000" dirty="0">
                <a:solidFill>
                  <a:srgbClr val="FF0000"/>
                </a:solidFill>
              </a:rPr>
              <a:t>Filtration à l’entrée d’eau</a:t>
            </a:r>
          </a:p>
        </p:txBody>
      </p:sp>
      <p:pic>
        <p:nvPicPr>
          <p:cNvPr id="26" name="Image 25">
            <a:extLst>
              <a:ext uri="{FF2B5EF4-FFF2-40B4-BE49-F238E27FC236}">
                <a16:creationId xmlns:a16="http://schemas.microsoft.com/office/drawing/2014/main" id="{CAEB87BC-5F93-6427-2827-E71EE54DC33F}"/>
              </a:ext>
            </a:extLst>
          </p:cNvPr>
          <p:cNvPicPr>
            <a:picLocks noChangeAspect="1"/>
          </p:cNvPicPr>
          <p:nvPr/>
        </p:nvPicPr>
        <p:blipFill rotWithShape="1">
          <a:blip r:embed="rId2"/>
          <a:srcRect l="10879" t="75565" r="87651" b="22311"/>
          <a:stretch/>
        </p:blipFill>
        <p:spPr>
          <a:xfrm>
            <a:off x="1327896" y="5704289"/>
            <a:ext cx="179183" cy="145663"/>
          </a:xfrm>
          <a:prstGeom prst="rect">
            <a:avLst/>
          </a:prstGeom>
        </p:spPr>
      </p:pic>
      <p:pic>
        <p:nvPicPr>
          <p:cNvPr id="39" name="Image 38">
            <a:extLst>
              <a:ext uri="{FF2B5EF4-FFF2-40B4-BE49-F238E27FC236}">
                <a16:creationId xmlns:a16="http://schemas.microsoft.com/office/drawing/2014/main" id="{A3AB1C2A-0A56-270D-BDCE-E3504363523E}"/>
              </a:ext>
            </a:extLst>
          </p:cNvPr>
          <p:cNvPicPr>
            <a:picLocks noChangeAspect="1"/>
          </p:cNvPicPr>
          <p:nvPr/>
        </p:nvPicPr>
        <p:blipFill rotWithShape="1">
          <a:blip r:embed="rId2"/>
          <a:srcRect l="10879" t="75565" r="87651" b="22311"/>
          <a:stretch/>
        </p:blipFill>
        <p:spPr>
          <a:xfrm>
            <a:off x="1327896" y="5942965"/>
            <a:ext cx="179183" cy="145663"/>
          </a:xfrm>
          <a:prstGeom prst="rect">
            <a:avLst/>
          </a:prstGeom>
        </p:spPr>
      </p:pic>
      <p:pic>
        <p:nvPicPr>
          <p:cNvPr id="49" name="Image 48">
            <a:extLst>
              <a:ext uri="{FF2B5EF4-FFF2-40B4-BE49-F238E27FC236}">
                <a16:creationId xmlns:a16="http://schemas.microsoft.com/office/drawing/2014/main" id="{5E6B33A1-0BF2-2008-0B08-395C850A5E79}"/>
              </a:ext>
            </a:extLst>
          </p:cNvPr>
          <p:cNvPicPr>
            <a:picLocks noChangeAspect="1"/>
          </p:cNvPicPr>
          <p:nvPr/>
        </p:nvPicPr>
        <p:blipFill rotWithShape="1">
          <a:blip r:embed="rId2"/>
          <a:srcRect l="10879" t="75565" r="87651" b="22311"/>
          <a:stretch/>
        </p:blipFill>
        <p:spPr>
          <a:xfrm>
            <a:off x="1327896" y="6208980"/>
            <a:ext cx="179183" cy="145663"/>
          </a:xfrm>
          <a:prstGeom prst="rect">
            <a:avLst/>
          </a:prstGeom>
        </p:spPr>
      </p:pic>
      <p:sp>
        <p:nvSpPr>
          <p:cNvPr id="51" name="Rectangle 50">
            <a:extLst>
              <a:ext uri="{FF2B5EF4-FFF2-40B4-BE49-F238E27FC236}">
                <a16:creationId xmlns:a16="http://schemas.microsoft.com/office/drawing/2014/main" id="{816D04D4-DEA4-4465-0490-35D6D849F39C}"/>
              </a:ext>
            </a:extLst>
          </p:cNvPr>
          <p:cNvSpPr/>
          <p:nvPr/>
        </p:nvSpPr>
        <p:spPr>
          <a:xfrm>
            <a:off x="1478757" y="4794539"/>
            <a:ext cx="2064774" cy="101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lang="fr-CA" sz="1000" dirty="0">
                <a:solidFill>
                  <a:schemeClr val="tx1"/>
                </a:solidFill>
              </a:rPr>
              <a:t>Analyse bactériologique</a:t>
            </a:r>
          </a:p>
          <a:p>
            <a:pPr marL="171450" indent="-171450">
              <a:buFont typeface="Wingdings" panose="05000000000000000000" pitchFamily="2" charset="2"/>
              <a:buChar char="Ø"/>
            </a:pPr>
            <a:r>
              <a:rPr lang="fr-CA" sz="1000" dirty="0">
                <a:solidFill>
                  <a:schemeClr val="tx1"/>
                </a:solidFill>
              </a:rPr>
              <a:t>Analyse physicochimique</a:t>
            </a:r>
          </a:p>
          <a:p>
            <a:pPr marL="171450" indent="-171450">
              <a:lnSpc>
                <a:spcPct val="150000"/>
              </a:lnSpc>
              <a:buFont typeface="Wingdings" panose="05000000000000000000" pitchFamily="2" charset="2"/>
              <a:buChar char="Ø"/>
            </a:pPr>
            <a:r>
              <a:rPr lang="fr-CA" sz="1000" dirty="0">
                <a:solidFill>
                  <a:schemeClr val="tx1"/>
                </a:solidFill>
              </a:rPr>
              <a:t>Duo </a:t>
            </a:r>
            <a:r>
              <a:rPr lang="fr-CA" sz="1000" dirty="0" err="1">
                <a:solidFill>
                  <a:schemeClr val="tx1"/>
                </a:solidFill>
              </a:rPr>
              <a:t>bactério</a:t>
            </a:r>
            <a:r>
              <a:rPr lang="fr-CA" sz="1000" dirty="0">
                <a:solidFill>
                  <a:schemeClr val="tx1"/>
                </a:solidFill>
              </a:rPr>
              <a:t>/physico</a:t>
            </a:r>
          </a:p>
          <a:p>
            <a:pPr marL="171450" indent="-171450">
              <a:lnSpc>
                <a:spcPct val="150000"/>
              </a:lnSpc>
              <a:buFont typeface="Wingdings" panose="05000000000000000000" pitchFamily="2" charset="2"/>
              <a:buChar char="Ø"/>
            </a:pPr>
            <a:r>
              <a:rPr lang="fr-CA" sz="1000" dirty="0">
                <a:solidFill>
                  <a:schemeClr val="tx1"/>
                </a:solidFill>
              </a:rPr>
              <a:t>Analyse nouveau puits</a:t>
            </a:r>
          </a:p>
        </p:txBody>
      </p:sp>
      <p:sp>
        <p:nvSpPr>
          <p:cNvPr id="3" name="Rectangle 2">
            <a:extLst>
              <a:ext uri="{FF2B5EF4-FFF2-40B4-BE49-F238E27FC236}">
                <a16:creationId xmlns:a16="http://schemas.microsoft.com/office/drawing/2014/main" id="{FB2AAFAE-7AC2-30E3-7E34-B3686C52278A}"/>
              </a:ext>
            </a:extLst>
          </p:cNvPr>
          <p:cNvSpPr/>
          <p:nvPr/>
        </p:nvSpPr>
        <p:spPr>
          <a:xfrm>
            <a:off x="3724275" y="3147343"/>
            <a:ext cx="2371725" cy="259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Analyse bactériologique</a:t>
            </a:r>
          </a:p>
        </p:txBody>
      </p:sp>
      <p:sp>
        <p:nvSpPr>
          <p:cNvPr id="12" name="Rectangle 11">
            <a:extLst>
              <a:ext uri="{FF2B5EF4-FFF2-40B4-BE49-F238E27FC236}">
                <a16:creationId xmlns:a16="http://schemas.microsoft.com/office/drawing/2014/main" id="{62C7F081-8904-1A19-4E47-D617A3A52630}"/>
              </a:ext>
            </a:extLst>
          </p:cNvPr>
          <p:cNvSpPr/>
          <p:nvPr/>
        </p:nvSpPr>
        <p:spPr>
          <a:xfrm>
            <a:off x="6287028" y="3157786"/>
            <a:ext cx="2371725" cy="259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Analyse physicochimique</a:t>
            </a:r>
          </a:p>
        </p:txBody>
      </p:sp>
    </p:spTree>
    <p:extLst>
      <p:ext uri="{BB962C8B-B14F-4D97-AF65-F5344CB8AC3E}">
        <p14:creationId xmlns:p14="http://schemas.microsoft.com/office/powerpoint/2010/main" val="425131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4CE3348-7CE8-81E4-6737-3170520E626B}"/>
              </a:ext>
            </a:extLst>
          </p:cNvPr>
          <p:cNvPicPr>
            <a:picLocks noChangeAspect="1"/>
          </p:cNvPicPr>
          <p:nvPr/>
        </p:nvPicPr>
        <p:blipFill>
          <a:blip r:embed="rId2"/>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53DBC5BB-50C7-2903-7D02-0F49C210FE01}"/>
              </a:ext>
            </a:extLst>
          </p:cNvPr>
          <p:cNvPicPr>
            <a:picLocks noChangeAspect="1"/>
          </p:cNvPicPr>
          <p:nvPr/>
        </p:nvPicPr>
        <p:blipFill rotWithShape="1">
          <a:blip r:embed="rId2"/>
          <a:srcRect t="32114" r="4194" b="26882"/>
          <a:stretch/>
        </p:blipFill>
        <p:spPr>
          <a:xfrm>
            <a:off x="2251587" y="2202426"/>
            <a:ext cx="9429136" cy="2812026"/>
          </a:xfrm>
          <a:prstGeom prst="rect">
            <a:avLst/>
          </a:prstGeom>
        </p:spPr>
      </p:pic>
      <p:cxnSp>
        <p:nvCxnSpPr>
          <p:cNvPr id="10" name="Connecteur droit 9">
            <a:extLst>
              <a:ext uri="{FF2B5EF4-FFF2-40B4-BE49-F238E27FC236}">
                <a16:creationId xmlns:a16="http://schemas.microsoft.com/office/drawing/2014/main" id="{736FCFF9-0967-47C3-5667-43C631E89B15}"/>
              </a:ext>
            </a:extLst>
          </p:cNvPr>
          <p:cNvCxnSpPr/>
          <p:nvPr/>
        </p:nvCxnSpPr>
        <p:spPr>
          <a:xfrm flipV="1">
            <a:off x="5830530" y="2005780"/>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995E32C-4C00-E582-F755-99279BDD7322}"/>
              </a:ext>
            </a:extLst>
          </p:cNvPr>
          <p:cNvCxnSpPr/>
          <p:nvPr/>
        </p:nvCxnSpPr>
        <p:spPr>
          <a:xfrm flipV="1">
            <a:off x="7064479" y="1991033"/>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805AE90-55E2-A026-2280-A2184A8E58CB}"/>
              </a:ext>
            </a:extLst>
          </p:cNvPr>
          <p:cNvSpPr/>
          <p:nvPr/>
        </p:nvSpPr>
        <p:spPr>
          <a:xfrm>
            <a:off x="108155" y="2433483"/>
            <a:ext cx="1995948" cy="7079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000" dirty="0">
              <a:solidFill>
                <a:schemeClr val="tx1"/>
              </a:solidFill>
            </a:endParaRPr>
          </a:p>
          <a:p>
            <a:endParaRPr lang="fr-CA" sz="1000" dirty="0">
              <a:solidFill>
                <a:schemeClr val="tx1"/>
              </a:solidFill>
            </a:endParaRPr>
          </a:p>
          <a:p>
            <a:r>
              <a:rPr lang="fr-CA" sz="1000" dirty="0">
                <a:solidFill>
                  <a:schemeClr val="tx1"/>
                </a:solidFill>
              </a:rPr>
              <a:t>Analyses d’eau</a:t>
            </a:r>
          </a:p>
        </p:txBody>
      </p:sp>
      <p:cxnSp>
        <p:nvCxnSpPr>
          <p:cNvPr id="13" name="Connecteur droit 12">
            <a:extLst>
              <a:ext uri="{FF2B5EF4-FFF2-40B4-BE49-F238E27FC236}">
                <a16:creationId xmlns:a16="http://schemas.microsoft.com/office/drawing/2014/main" id="{9128BF19-684C-C0CE-3138-7D837D4C55AF}"/>
              </a:ext>
            </a:extLst>
          </p:cNvPr>
          <p:cNvCxnSpPr/>
          <p:nvPr/>
        </p:nvCxnSpPr>
        <p:spPr>
          <a:xfrm flipV="1">
            <a:off x="2531807" y="2433483"/>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1D88A19-E46A-CA76-C260-15F056EA5B4F}"/>
              </a:ext>
            </a:extLst>
          </p:cNvPr>
          <p:cNvCxnSpPr/>
          <p:nvPr/>
        </p:nvCxnSpPr>
        <p:spPr>
          <a:xfrm flipV="1">
            <a:off x="4473678" y="2433483"/>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F6390FF6-FFE4-E150-C1B8-C2BB943EDE4E}"/>
              </a:ext>
            </a:extLst>
          </p:cNvPr>
          <p:cNvCxnSpPr/>
          <p:nvPr/>
        </p:nvCxnSpPr>
        <p:spPr>
          <a:xfrm flipV="1">
            <a:off x="6322142" y="2438399"/>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38CE59F-1A56-6078-C3E5-3BA11336854B}"/>
              </a:ext>
            </a:extLst>
          </p:cNvPr>
          <p:cNvCxnSpPr/>
          <p:nvPr/>
        </p:nvCxnSpPr>
        <p:spPr>
          <a:xfrm flipV="1">
            <a:off x="8264013" y="2433483"/>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F166EA8-4442-2B8A-21DF-8A04D532698D}"/>
              </a:ext>
            </a:extLst>
          </p:cNvPr>
          <p:cNvCxnSpPr/>
          <p:nvPr/>
        </p:nvCxnSpPr>
        <p:spPr>
          <a:xfrm flipV="1">
            <a:off x="9851923" y="2433483"/>
            <a:ext cx="983225" cy="1474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2B953CF-6C22-481E-A544-63FC4AD50800}"/>
              </a:ext>
            </a:extLst>
          </p:cNvPr>
          <p:cNvSpPr/>
          <p:nvPr/>
        </p:nvSpPr>
        <p:spPr>
          <a:xfrm>
            <a:off x="108155" y="3315929"/>
            <a:ext cx="2064774" cy="14625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lang="fr-CA" sz="1000" dirty="0">
                <a:solidFill>
                  <a:schemeClr val="tx1"/>
                </a:solidFill>
              </a:rPr>
              <a:t>Analyse bactériologique</a:t>
            </a:r>
          </a:p>
          <a:p>
            <a:pPr marL="171450" indent="-171450">
              <a:lnSpc>
                <a:spcPct val="150000"/>
              </a:lnSpc>
              <a:buFont typeface="Wingdings" panose="05000000000000000000" pitchFamily="2" charset="2"/>
              <a:buChar char="Ø"/>
            </a:pPr>
            <a:r>
              <a:rPr lang="fr-CA" sz="1000" dirty="0">
                <a:solidFill>
                  <a:schemeClr val="tx1"/>
                </a:solidFill>
              </a:rPr>
              <a:t>Analyse physicochimique</a:t>
            </a:r>
          </a:p>
          <a:p>
            <a:pPr marL="171450" indent="-171450">
              <a:lnSpc>
                <a:spcPct val="150000"/>
              </a:lnSpc>
              <a:buFont typeface="Wingdings" panose="05000000000000000000" pitchFamily="2" charset="2"/>
              <a:buChar char="Ø"/>
            </a:pPr>
            <a:r>
              <a:rPr lang="fr-CA" sz="1000" dirty="0">
                <a:solidFill>
                  <a:schemeClr val="tx1"/>
                </a:solidFill>
              </a:rPr>
              <a:t>Duo </a:t>
            </a:r>
            <a:r>
              <a:rPr lang="fr-CA" sz="1000" dirty="0" err="1">
                <a:solidFill>
                  <a:schemeClr val="tx1"/>
                </a:solidFill>
              </a:rPr>
              <a:t>bactério</a:t>
            </a:r>
            <a:r>
              <a:rPr lang="fr-CA" sz="1000" dirty="0">
                <a:solidFill>
                  <a:schemeClr val="tx1"/>
                </a:solidFill>
              </a:rPr>
              <a:t>/physico</a:t>
            </a:r>
          </a:p>
          <a:p>
            <a:pPr marL="171450" indent="-171450">
              <a:lnSpc>
                <a:spcPct val="150000"/>
              </a:lnSpc>
              <a:buFont typeface="Wingdings" panose="05000000000000000000" pitchFamily="2" charset="2"/>
              <a:buChar char="Ø"/>
            </a:pPr>
            <a:r>
              <a:rPr lang="fr-CA" sz="1000" dirty="0">
                <a:solidFill>
                  <a:schemeClr val="tx1"/>
                </a:solidFill>
              </a:rPr>
              <a:t>Analyse nouveau puits</a:t>
            </a:r>
            <a:br>
              <a:rPr lang="fr-CA" sz="1000" dirty="0">
                <a:solidFill>
                  <a:schemeClr val="tx1"/>
                </a:solidFill>
              </a:rPr>
            </a:br>
            <a:r>
              <a:rPr lang="fr-CA" sz="1000" dirty="0">
                <a:solidFill>
                  <a:schemeClr val="tx1"/>
                </a:solidFill>
              </a:rPr>
              <a:t>(trio </a:t>
            </a:r>
            <a:r>
              <a:rPr lang="fr-CA" sz="1000" dirty="0" err="1">
                <a:solidFill>
                  <a:schemeClr val="tx1"/>
                </a:solidFill>
              </a:rPr>
              <a:t>bactério</a:t>
            </a:r>
            <a:r>
              <a:rPr lang="fr-CA" sz="1000" dirty="0">
                <a:solidFill>
                  <a:schemeClr val="tx1"/>
                </a:solidFill>
              </a:rPr>
              <a:t>/physico /polluants industriels)</a:t>
            </a:r>
          </a:p>
        </p:txBody>
      </p:sp>
      <p:sp>
        <p:nvSpPr>
          <p:cNvPr id="20" name="ZoneTexte 19">
            <a:extLst>
              <a:ext uri="{FF2B5EF4-FFF2-40B4-BE49-F238E27FC236}">
                <a16:creationId xmlns:a16="http://schemas.microsoft.com/office/drawing/2014/main" id="{700C5ABB-C196-7E5E-3FF7-3C1A24E80258}"/>
              </a:ext>
            </a:extLst>
          </p:cNvPr>
          <p:cNvSpPr txBox="1"/>
          <p:nvPr/>
        </p:nvSpPr>
        <p:spPr>
          <a:xfrm>
            <a:off x="1400197" y="5425249"/>
            <a:ext cx="1131609" cy="646331"/>
          </a:xfrm>
          <a:prstGeom prst="rect">
            <a:avLst/>
          </a:prstGeom>
          <a:noFill/>
        </p:spPr>
        <p:txBody>
          <a:bodyPr wrap="square" rtlCol="0">
            <a:spAutoFit/>
          </a:bodyPr>
          <a:lstStyle/>
          <a:p>
            <a:pPr algn="ctr"/>
            <a:r>
              <a:rPr lang="fr-CA" b="1" dirty="0">
                <a:solidFill>
                  <a:srgbClr val="FF0000"/>
                </a:solidFill>
              </a:rPr>
              <a:t>Nouvelle section</a:t>
            </a:r>
          </a:p>
        </p:txBody>
      </p:sp>
      <p:cxnSp>
        <p:nvCxnSpPr>
          <p:cNvPr id="21" name="Connecteur droit avec flèche 20">
            <a:extLst>
              <a:ext uri="{FF2B5EF4-FFF2-40B4-BE49-F238E27FC236}">
                <a16:creationId xmlns:a16="http://schemas.microsoft.com/office/drawing/2014/main" id="{16CF7C3A-645D-620E-9665-8D2757F545B9}"/>
              </a:ext>
            </a:extLst>
          </p:cNvPr>
          <p:cNvCxnSpPr>
            <a:cxnSpLocks/>
            <a:stCxn id="20" idx="0"/>
          </p:cNvCxnSpPr>
          <p:nvPr/>
        </p:nvCxnSpPr>
        <p:spPr>
          <a:xfrm flipH="1" flipV="1">
            <a:off x="1337187" y="4699819"/>
            <a:ext cx="628815" cy="725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6083E2F-7737-3AA9-F4F9-53D22E5F66EF}"/>
              </a:ext>
            </a:extLst>
          </p:cNvPr>
          <p:cNvCxnSpPr>
            <a:cxnSpLocks/>
          </p:cNvCxnSpPr>
          <p:nvPr/>
        </p:nvCxnSpPr>
        <p:spPr>
          <a:xfrm>
            <a:off x="7423355" y="2900516"/>
            <a:ext cx="624349" cy="2408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71719F01-D556-BF2C-7D94-85544557A0DB}"/>
              </a:ext>
            </a:extLst>
          </p:cNvPr>
          <p:cNvSpPr/>
          <p:nvPr/>
        </p:nvSpPr>
        <p:spPr>
          <a:xfrm>
            <a:off x="5991767" y="2775155"/>
            <a:ext cx="1431588" cy="240891"/>
          </a:xfrm>
          <a:prstGeom prst="ellipse">
            <a:avLst/>
          </a:prstGeom>
          <a:solidFill>
            <a:schemeClr val="bg2">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rgbClr val="FF0000"/>
                </a:solidFill>
              </a:rPr>
              <a:t>Boîtier-filtre</a:t>
            </a:r>
          </a:p>
        </p:txBody>
      </p:sp>
      <p:sp>
        <p:nvSpPr>
          <p:cNvPr id="29" name="ZoneTexte 28">
            <a:extLst>
              <a:ext uri="{FF2B5EF4-FFF2-40B4-BE49-F238E27FC236}">
                <a16:creationId xmlns:a16="http://schemas.microsoft.com/office/drawing/2014/main" id="{B3F2F8E0-75C9-41BD-58B6-C3D0E47CEC14}"/>
              </a:ext>
            </a:extLst>
          </p:cNvPr>
          <p:cNvSpPr txBox="1"/>
          <p:nvPr/>
        </p:nvSpPr>
        <p:spPr>
          <a:xfrm>
            <a:off x="8004453" y="2757101"/>
            <a:ext cx="1847470" cy="276999"/>
          </a:xfrm>
          <a:prstGeom prst="rect">
            <a:avLst/>
          </a:prstGeom>
          <a:solidFill>
            <a:schemeClr val="bg2">
              <a:lumMod val="90000"/>
            </a:schemeClr>
          </a:solidFill>
        </p:spPr>
        <p:txBody>
          <a:bodyPr wrap="square" rtlCol="0">
            <a:spAutoFit/>
          </a:bodyPr>
          <a:lstStyle/>
          <a:p>
            <a:r>
              <a:rPr lang="fr-CA" sz="1200" b="1" dirty="0">
                <a:solidFill>
                  <a:srgbClr val="FF0000"/>
                </a:solidFill>
              </a:rPr>
              <a:t>Filtration à l’entrée d’eau</a:t>
            </a:r>
          </a:p>
        </p:txBody>
      </p:sp>
      <p:sp>
        <p:nvSpPr>
          <p:cNvPr id="2" name="ZoneTexte 1">
            <a:extLst>
              <a:ext uri="{FF2B5EF4-FFF2-40B4-BE49-F238E27FC236}">
                <a16:creationId xmlns:a16="http://schemas.microsoft.com/office/drawing/2014/main" id="{3E5F9311-5C9D-4FA5-D21A-987B48E49B8D}"/>
              </a:ext>
            </a:extLst>
          </p:cNvPr>
          <p:cNvSpPr txBox="1"/>
          <p:nvPr/>
        </p:nvSpPr>
        <p:spPr>
          <a:xfrm rot="21065407">
            <a:off x="66175" y="1504903"/>
            <a:ext cx="11303385" cy="338554"/>
          </a:xfrm>
          <a:prstGeom prst="rect">
            <a:avLst/>
          </a:prstGeom>
          <a:solidFill>
            <a:schemeClr val="bg1"/>
          </a:solidFill>
          <a:ln w="28575">
            <a:solidFill>
              <a:srgbClr val="FF0000"/>
            </a:solidFill>
          </a:ln>
        </p:spPr>
        <p:txBody>
          <a:bodyPr wrap="square" rtlCol="0">
            <a:spAutoFit/>
          </a:bodyPr>
          <a:lstStyle/>
          <a:p>
            <a:r>
              <a:rPr lang="fr-CA" sz="1600" b="1" dirty="0">
                <a:solidFill>
                  <a:srgbClr val="FF0000"/>
                </a:solidFill>
              </a:rPr>
              <a:t>CATÉGORIES DE PRODUITS de l’ancienne boutique qui doivent se retrouver dans le nouveau format présenté aux pages précédentes</a:t>
            </a:r>
          </a:p>
        </p:txBody>
      </p:sp>
      <p:sp>
        <p:nvSpPr>
          <p:cNvPr id="3" name="ZoneTexte 2">
            <a:extLst>
              <a:ext uri="{FF2B5EF4-FFF2-40B4-BE49-F238E27FC236}">
                <a16:creationId xmlns:a16="http://schemas.microsoft.com/office/drawing/2014/main" id="{85D43085-56F4-C05E-3976-3CBE7958ACC1}"/>
              </a:ext>
            </a:extLst>
          </p:cNvPr>
          <p:cNvSpPr txBox="1"/>
          <p:nvPr/>
        </p:nvSpPr>
        <p:spPr>
          <a:xfrm rot="21065407">
            <a:off x="4069976" y="3987227"/>
            <a:ext cx="3521107" cy="338554"/>
          </a:xfrm>
          <a:prstGeom prst="rect">
            <a:avLst/>
          </a:prstGeom>
          <a:solidFill>
            <a:schemeClr val="bg1"/>
          </a:solidFill>
          <a:ln w="28575">
            <a:solidFill>
              <a:srgbClr val="FF0000"/>
            </a:solidFill>
          </a:ln>
        </p:spPr>
        <p:txBody>
          <a:bodyPr wrap="square" rtlCol="0">
            <a:spAutoFit/>
          </a:bodyPr>
          <a:lstStyle/>
          <a:p>
            <a:pPr algn="ctr"/>
            <a:r>
              <a:rPr lang="fr-CA" sz="1600" b="1" dirty="0">
                <a:solidFill>
                  <a:srgbClr val="FF0000"/>
                </a:solidFill>
              </a:rPr>
              <a:t>Voir document Excel</a:t>
            </a:r>
          </a:p>
        </p:txBody>
      </p:sp>
    </p:spTree>
    <p:extLst>
      <p:ext uri="{BB962C8B-B14F-4D97-AF65-F5344CB8AC3E}">
        <p14:creationId xmlns:p14="http://schemas.microsoft.com/office/powerpoint/2010/main" val="241586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E81D6DE-CB9B-5961-AD0E-F4246137C991}"/>
              </a:ext>
            </a:extLst>
          </p:cNvPr>
          <p:cNvPicPr>
            <a:picLocks noChangeAspect="1"/>
          </p:cNvPicPr>
          <p:nvPr/>
        </p:nvPicPr>
        <p:blipFill rotWithShape="1">
          <a:blip r:embed="rId2"/>
          <a:srcRect b="54281"/>
          <a:stretch/>
        </p:blipFill>
        <p:spPr>
          <a:xfrm>
            <a:off x="0" y="-6999"/>
            <a:ext cx="12192000" cy="3135434"/>
          </a:xfrm>
          <a:prstGeom prst="rect">
            <a:avLst/>
          </a:prstGeom>
        </p:spPr>
      </p:pic>
      <p:pic>
        <p:nvPicPr>
          <p:cNvPr id="3" name="Image 2">
            <a:extLst>
              <a:ext uri="{FF2B5EF4-FFF2-40B4-BE49-F238E27FC236}">
                <a16:creationId xmlns:a16="http://schemas.microsoft.com/office/drawing/2014/main" id="{28A666FA-7D7A-C4E5-E35A-F03A94FF2DB3}"/>
              </a:ext>
            </a:extLst>
          </p:cNvPr>
          <p:cNvPicPr>
            <a:picLocks noChangeAspect="1"/>
          </p:cNvPicPr>
          <p:nvPr/>
        </p:nvPicPr>
        <p:blipFill rotWithShape="1">
          <a:blip r:embed="rId2"/>
          <a:srcRect t="31239" r="27298" b="54281"/>
          <a:stretch/>
        </p:blipFill>
        <p:spPr>
          <a:xfrm>
            <a:off x="0" y="2263989"/>
            <a:ext cx="12044516" cy="2163124"/>
          </a:xfrm>
          <a:prstGeom prst="rect">
            <a:avLst/>
          </a:prstGeom>
        </p:spPr>
      </p:pic>
      <p:sp>
        <p:nvSpPr>
          <p:cNvPr id="2" name="Rectangle 1">
            <a:extLst>
              <a:ext uri="{FF2B5EF4-FFF2-40B4-BE49-F238E27FC236}">
                <a16:creationId xmlns:a16="http://schemas.microsoft.com/office/drawing/2014/main" id="{BDE03867-7FE0-856F-66EB-50C72EBD9D11}"/>
              </a:ext>
            </a:extLst>
          </p:cNvPr>
          <p:cNvSpPr/>
          <p:nvPr/>
        </p:nvSpPr>
        <p:spPr>
          <a:xfrm>
            <a:off x="9425238" y="3144905"/>
            <a:ext cx="2766762" cy="371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DDA02678-6D68-A0A2-FC91-7560EB01D9C3}"/>
              </a:ext>
            </a:extLst>
          </p:cNvPr>
          <p:cNvPicPr>
            <a:picLocks noChangeAspect="1"/>
          </p:cNvPicPr>
          <p:nvPr/>
        </p:nvPicPr>
        <p:blipFill rotWithShape="1">
          <a:blip r:embed="rId2"/>
          <a:srcRect l="41814" t="17850" r="28992" b="59068"/>
          <a:stretch/>
        </p:blipFill>
        <p:spPr>
          <a:xfrm>
            <a:off x="1543664" y="1216592"/>
            <a:ext cx="3559277" cy="1582994"/>
          </a:xfrm>
          <a:prstGeom prst="rect">
            <a:avLst/>
          </a:prstGeom>
        </p:spPr>
      </p:pic>
      <p:sp>
        <p:nvSpPr>
          <p:cNvPr id="10" name="ZoneTexte 9">
            <a:extLst>
              <a:ext uri="{FF2B5EF4-FFF2-40B4-BE49-F238E27FC236}">
                <a16:creationId xmlns:a16="http://schemas.microsoft.com/office/drawing/2014/main" id="{8B00BC9A-4DBE-BF19-D4BE-CA34C377DCD7}"/>
              </a:ext>
            </a:extLst>
          </p:cNvPr>
          <p:cNvSpPr txBox="1"/>
          <p:nvPr/>
        </p:nvSpPr>
        <p:spPr>
          <a:xfrm>
            <a:off x="2531346" y="142661"/>
            <a:ext cx="5688369" cy="430887"/>
          </a:xfrm>
          <a:prstGeom prst="rect">
            <a:avLst/>
          </a:prstGeom>
          <a:solidFill>
            <a:schemeClr val="bg1"/>
          </a:solidFill>
        </p:spPr>
        <p:txBody>
          <a:bodyPr wrap="square" rtlCol="0">
            <a:spAutoFit/>
          </a:bodyPr>
          <a:lstStyle/>
          <a:p>
            <a:r>
              <a:rPr lang="fr-CA" sz="1100" dirty="0">
                <a:solidFill>
                  <a:srgbClr val="FF0000"/>
                </a:solidFill>
              </a:rPr>
              <a:t>Accueil    Qui sommes-nous?    Boutique    Témoignages/photos   </a:t>
            </a:r>
            <a:r>
              <a:rPr lang="fr-CA" sz="1100" dirty="0">
                <a:solidFill>
                  <a:srgbClr val="0099CC"/>
                </a:solidFill>
              </a:rPr>
              <a:t>Conseils d’expert    </a:t>
            </a:r>
            <a:r>
              <a:rPr lang="fr-CA" sz="1100" dirty="0">
                <a:solidFill>
                  <a:srgbClr val="FF0000"/>
                </a:solidFill>
              </a:rPr>
              <a:t>Nous joindre</a:t>
            </a:r>
          </a:p>
          <a:p>
            <a:endParaRPr lang="fr-CA" sz="1100" dirty="0">
              <a:solidFill>
                <a:srgbClr val="FF0000"/>
              </a:solidFill>
            </a:endParaRPr>
          </a:p>
        </p:txBody>
      </p:sp>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2652906" cy="523220"/>
          </a:xfrm>
          <a:prstGeom prst="rect">
            <a:avLst/>
          </a:prstGeom>
          <a:solidFill>
            <a:srgbClr val="0099CC"/>
          </a:solidFill>
        </p:spPr>
        <p:txBody>
          <a:bodyPr wrap="none" rtlCol="0">
            <a:spAutoFit/>
          </a:bodyPr>
          <a:lstStyle/>
          <a:p>
            <a:r>
              <a:rPr lang="fr-CA" sz="2800" dirty="0">
                <a:solidFill>
                  <a:schemeClr val="bg1"/>
                </a:solidFill>
              </a:rPr>
              <a:t>Conseils d’expert</a:t>
            </a:r>
          </a:p>
        </p:txBody>
      </p:sp>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3"/>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2"/>
          <a:srcRect l="84714" t="92841" r="13330" b="3753"/>
          <a:stretch/>
        </p:blipFill>
        <p:spPr>
          <a:xfrm>
            <a:off x="9943758" y="4124812"/>
            <a:ext cx="365760" cy="364186"/>
          </a:xfrm>
          <a:prstGeom prst="ellipse">
            <a:avLst/>
          </a:prstGeom>
        </p:spPr>
      </p:pic>
      <p:sp>
        <p:nvSpPr>
          <p:cNvPr id="40" name="ZoneTexte 39">
            <a:extLst>
              <a:ext uri="{FF2B5EF4-FFF2-40B4-BE49-F238E27FC236}">
                <a16:creationId xmlns:a16="http://schemas.microsoft.com/office/drawing/2014/main" id="{DECB5C70-7CAA-C929-27F4-FD4A37064DD6}"/>
              </a:ext>
            </a:extLst>
          </p:cNvPr>
          <p:cNvSpPr txBox="1"/>
          <p:nvPr/>
        </p:nvSpPr>
        <p:spPr>
          <a:xfrm>
            <a:off x="9484626" y="3144905"/>
            <a:ext cx="2504397" cy="584775"/>
          </a:xfrm>
          <a:prstGeom prst="rect">
            <a:avLst/>
          </a:prstGeom>
          <a:noFill/>
          <a:ln>
            <a:noFill/>
          </a:ln>
        </p:spPr>
        <p:txBody>
          <a:bodyPr wrap="square" rtlCol="0">
            <a:spAutoFit/>
          </a:bodyPr>
          <a:lstStyle/>
          <a:p>
            <a:r>
              <a:rPr lang="fr-CA" sz="1600" b="1" dirty="0">
                <a:solidFill>
                  <a:srgbClr val="0099CC"/>
                </a:solidFill>
              </a:rPr>
              <a:t>Discuter avec notre </a:t>
            </a:r>
            <a:br>
              <a:rPr lang="fr-CA" sz="1600" b="1" dirty="0">
                <a:solidFill>
                  <a:srgbClr val="0099CC"/>
                </a:solidFill>
              </a:rPr>
            </a:br>
            <a:r>
              <a:rPr lang="fr-CA" sz="1600" b="1" dirty="0">
                <a:solidFill>
                  <a:srgbClr val="0099CC"/>
                </a:solidFill>
              </a:rPr>
              <a:t>Service à la clientèle:</a:t>
            </a:r>
          </a:p>
        </p:txBody>
      </p:sp>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4"/>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352513" y="3741584"/>
            <a:ext cx="1692003" cy="276999"/>
          </a:xfrm>
          <a:prstGeom prst="rect">
            <a:avLst/>
          </a:prstGeom>
          <a:noFill/>
          <a:ln>
            <a:noFill/>
          </a:ln>
        </p:spPr>
        <p:txBody>
          <a:bodyPr wrap="square" rtlCol="0" anchor="ctr">
            <a:spAutoFit/>
          </a:bodyPr>
          <a:lstStyle/>
          <a:p>
            <a:r>
              <a:rPr lang="fr-CA" sz="1200" b="1" dirty="0">
                <a:solidFill>
                  <a:srgbClr val="0099CC"/>
                </a:solidFill>
              </a:rPr>
              <a:t>Messenger ?</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352513" y="4171723"/>
            <a:ext cx="1692003" cy="276999"/>
          </a:xfrm>
          <a:prstGeom prst="rect">
            <a:avLst/>
          </a:prstGeom>
          <a:noFill/>
          <a:ln>
            <a:noFill/>
          </a:ln>
        </p:spPr>
        <p:txBody>
          <a:bodyPr wrap="square" rtlCol="0" anchor="ctr">
            <a:spAutoFit/>
          </a:bodyPr>
          <a:lstStyle/>
          <a:p>
            <a:r>
              <a:rPr lang="fr-CA" sz="1200" b="1" dirty="0">
                <a:solidFill>
                  <a:srgbClr val="0099CC"/>
                </a:solidFill>
              </a:rPr>
              <a:t>WhatsApp ?</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3"/>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356410" y="4594012"/>
            <a:ext cx="1692003" cy="276999"/>
          </a:xfrm>
          <a:prstGeom prst="rect">
            <a:avLst/>
          </a:prstGeom>
          <a:noFill/>
          <a:ln>
            <a:noFill/>
          </a:ln>
        </p:spPr>
        <p:txBody>
          <a:bodyPr wrap="square" rtlCol="0" anchor="ctr">
            <a:spAutoFit/>
          </a:bodyPr>
          <a:lstStyle/>
          <a:p>
            <a:r>
              <a:rPr lang="fr-CA" sz="1200" b="1" dirty="0">
                <a:solidFill>
                  <a:srgbClr val="0099CC"/>
                </a:solidFill>
              </a:rPr>
              <a:t>Message texte ?</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3"/>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359350" y="5013078"/>
            <a:ext cx="1832649" cy="276999"/>
          </a:xfrm>
          <a:prstGeom prst="rect">
            <a:avLst/>
          </a:prstGeom>
          <a:noFill/>
          <a:ln>
            <a:noFill/>
          </a:ln>
        </p:spPr>
        <p:txBody>
          <a:bodyPr wrap="square" rtlCol="0" anchor="ctr">
            <a:spAutoFit/>
          </a:bodyPr>
          <a:lstStyle/>
          <a:p>
            <a:r>
              <a:rPr lang="fr-CA" sz="1200" b="1" dirty="0">
                <a:solidFill>
                  <a:srgbClr val="0099CC"/>
                </a:solidFill>
                <a:hlinkClick r:id="rId5">
                  <a:extLst>
                    <a:ext uri="{A12FA001-AC4F-418D-AE19-62706E023703}">
                      <ahyp:hlinkClr xmlns:ahyp="http://schemas.microsoft.com/office/drawing/2018/hyperlinkcolor" val="tx"/>
                    </a:ext>
                  </a:extLst>
                </a:hlinkClick>
              </a:rPr>
              <a:t>sac@aquaselection.com</a:t>
            </a:r>
            <a:r>
              <a:rPr lang="fr-CA" sz="1200" b="1" dirty="0">
                <a:solidFill>
                  <a:srgbClr val="0099CC"/>
                </a:solidFill>
              </a:rPr>
              <a:t> ?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359351" y="5550775"/>
            <a:ext cx="1780942" cy="276999"/>
          </a:xfrm>
          <a:prstGeom prst="rect">
            <a:avLst/>
          </a:prstGeom>
          <a:noFill/>
          <a:ln>
            <a:noFill/>
          </a:ln>
        </p:spPr>
        <p:txBody>
          <a:bodyPr wrap="square" rtlCol="0" anchor="ctr">
            <a:spAutoFit/>
          </a:bodyPr>
          <a:lstStyle/>
          <a:p>
            <a:r>
              <a:rPr lang="fr-CA" sz="1200" b="1" dirty="0">
                <a:solidFill>
                  <a:srgbClr val="0099CC"/>
                </a:solidFill>
              </a:rPr>
              <a:t>+1 (866) …</a:t>
            </a:r>
          </a:p>
        </p:txBody>
      </p:sp>
      <p:pic>
        <p:nvPicPr>
          <p:cNvPr id="1026" name="Picture 2" descr="Avis Google, les gérer et gagner en visibilité | Debugbar">
            <a:extLst>
              <a:ext uri="{FF2B5EF4-FFF2-40B4-BE49-F238E27FC236}">
                <a16:creationId xmlns:a16="http://schemas.microsoft.com/office/drawing/2014/main" id="{3FDEEFA5-E790-B78F-C3D6-283E687A5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273" y="102967"/>
            <a:ext cx="778102" cy="324469"/>
          </a:xfrm>
          <a:prstGeom prst="flowChartTerminator">
            <a:avLst/>
          </a:prstGeom>
          <a:noFill/>
          <a:ln>
            <a:solidFill>
              <a:srgbClr val="0099CC"/>
            </a:solidFill>
          </a:ln>
          <a:extLst>
            <a:ext uri="{909E8E84-426E-40DD-AFC4-6F175D3DCCD1}">
              <a14:hiddenFill xmlns:a14="http://schemas.microsoft.com/office/drawing/2010/main">
                <a:solidFill>
                  <a:srgbClr val="FFFFFF"/>
                </a:solidFill>
              </a14:hiddenFill>
            </a:ext>
          </a:extLst>
        </p:spPr>
      </p:pic>
      <p:sp>
        <p:nvSpPr>
          <p:cNvPr id="2051" name="ZoneTexte 2050">
            <a:extLst>
              <a:ext uri="{FF2B5EF4-FFF2-40B4-BE49-F238E27FC236}">
                <a16:creationId xmlns:a16="http://schemas.microsoft.com/office/drawing/2014/main" id="{6AD2E07B-15C9-F837-672A-7CE5646FD535}"/>
              </a:ext>
            </a:extLst>
          </p:cNvPr>
          <p:cNvSpPr txBox="1"/>
          <p:nvPr/>
        </p:nvSpPr>
        <p:spPr>
          <a:xfrm>
            <a:off x="10547979" y="365872"/>
            <a:ext cx="952690" cy="215444"/>
          </a:xfrm>
          <a:prstGeom prst="rect">
            <a:avLst/>
          </a:prstGeom>
          <a:noFill/>
          <a:ln>
            <a:noFill/>
          </a:ln>
        </p:spPr>
        <p:txBody>
          <a:bodyPr wrap="square" rtlCol="0">
            <a:spAutoFit/>
          </a:bodyPr>
          <a:lstStyle/>
          <a:p>
            <a:r>
              <a:rPr lang="fr-CA" sz="800" b="1" dirty="0">
                <a:solidFill>
                  <a:srgbClr val="0099CC"/>
                </a:solidFill>
              </a:rPr>
              <a:t>Donnez votre avis</a:t>
            </a:r>
          </a:p>
        </p:txBody>
      </p: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sp>
        <p:nvSpPr>
          <p:cNvPr id="5" name="Organigramme : Terminateur 4">
            <a:extLst>
              <a:ext uri="{FF2B5EF4-FFF2-40B4-BE49-F238E27FC236}">
                <a16:creationId xmlns:a16="http://schemas.microsoft.com/office/drawing/2014/main" id="{08F1725B-E1BF-21B4-8E31-D7F08E9C413E}"/>
              </a:ext>
            </a:extLst>
          </p:cNvPr>
          <p:cNvSpPr/>
          <p:nvPr/>
        </p:nvSpPr>
        <p:spPr>
          <a:xfrm>
            <a:off x="4907569" y="2396719"/>
            <a:ext cx="2444106"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99CC"/>
                </a:solidFill>
              </a:rPr>
              <a:t>Conseils d’entretien</a:t>
            </a:r>
          </a:p>
        </p:txBody>
      </p:sp>
      <p:sp>
        <p:nvSpPr>
          <p:cNvPr id="8" name="Organigramme : Terminateur 7">
            <a:extLst>
              <a:ext uri="{FF2B5EF4-FFF2-40B4-BE49-F238E27FC236}">
                <a16:creationId xmlns:a16="http://schemas.microsoft.com/office/drawing/2014/main" id="{6DB99E38-3516-4513-C1EE-F0AFD2226FE2}"/>
              </a:ext>
            </a:extLst>
          </p:cNvPr>
          <p:cNvSpPr/>
          <p:nvPr/>
        </p:nvSpPr>
        <p:spPr>
          <a:xfrm>
            <a:off x="4907569" y="1324157"/>
            <a:ext cx="2444106"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99CC"/>
                </a:solidFill>
              </a:rPr>
              <a:t>FAQ</a:t>
            </a:r>
          </a:p>
        </p:txBody>
      </p:sp>
      <p:sp>
        <p:nvSpPr>
          <p:cNvPr id="15" name="ZoneTexte 14">
            <a:extLst>
              <a:ext uri="{FF2B5EF4-FFF2-40B4-BE49-F238E27FC236}">
                <a16:creationId xmlns:a16="http://schemas.microsoft.com/office/drawing/2014/main" id="{53D1B9FF-8010-06E7-3D80-06184B96D27F}"/>
              </a:ext>
            </a:extLst>
          </p:cNvPr>
          <p:cNvSpPr txBox="1"/>
          <p:nvPr/>
        </p:nvSpPr>
        <p:spPr>
          <a:xfrm>
            <a:off x="8099165" y="1361127"/>
            <a:ext cx="2322786" cy="369332"/>
          </a:xfrm>
          <a:prstGeom prst="rect">
            <a:avLst/>
          </a:prstGeom>
          <a:solidFill>
            <a:schemeClr val="bg1"/>
          </a:solidFill>
          <a:ln>
            <a:solidFill>
              <a:srgbClr val="FF0000"/>
            </a:solidFill>
          </a:ln>
        </p:spPr>
        <p:txBody>
          <a:bodyPr wrap="square" rtlCol="0">
            <a:spAutoFit/>
          </a:bodyPr>
          <a:lstStyle/>
          <a:p>
            <a:pPr marL="285750" indent="-285750">
              <a:buFontTx/>
              <a:buChar char="-"/>
            </a:pPr>
            <a:r>
              <a:rPr lang="fr-CA" sz="1800" dirty="0">
                <a:solidFill>
                  <a:srgbClr val="FF0000"/>
                </a:solidFill>
              </a:rPr>
              <a:t>Changer l’heure…</a:t>
            </a:r>
            <a:endParaRPr lang="fr-CA" b="1" dirty="0">
              <a:solidFill>
                <a:srgbClr val="FF0000"/>
              </a:solidFill>
            </a:endParaRPr>
          </a:p>
        </p:txBody>
      </p:sp>
      <p:cxnSp>
        <p:nvCxnSpPr>
          <p:cNvPr id="20" name="Connecteur droit avec flèche 19">
            <a:extLst>
              <a:ext uri="{FF2B5EF4-FFF2-40B4-BE49-F238E27FC236}">
                <a16:creationId xmlns:a16="http://schemas.microsoft.com/office/drawing/2014/main" id="{2EB4670B-573D-DB47-10AE-4BE75F447B2E}"/>
              </a:ext>
            </a:extLst>
          </p:cNvPr>
          <p:cNvCxnSpPr>
            <a:cxnSpLocks/>
            <a:stCxn id="8" idx="3"/>
            <a:endCxn id="15" idx="1"/>
          </p:cNvCxnSpPr>
          <p:nvPr/>
        </p:nvCxnSpPr>
        <p:spPr>
          <a:xfrm>
            <a:off x="7351675" y="1543232"/>
            <a:ext cx="747490" cy="25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Organigramme : Terminateur 49">
            <a:extLst>
              <a:ext uri="{FF2B5EF4-FFF2-40B4-BE49-F238E27FC236}">
                <a16:creationId xmlns:a16="http://schemas.microsoft.com/office/drawing/2014/main" id="{957578F2-C9CD-C37F-9AA2-F871F156B56A}"/>
              </a:ext>
            </a:extLst>
          </p:cNvPr>
          <p:cNvSpPr/>
          <p:nvPr/>
        </p:nvSpPr>
        <p:spPr>
          <a:xfrm>
            <a:off x="4907569" y="2945342"/>
            <a:ext cx="2444106"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99CC"/>
                </a:solidFill>
              </a:rPr>
              <a:t>Conseils d’installation</a:t>
            </a:r>
          </a:p>
        </p:txBody>
      </p:sp>
      <p:sp>
        <p:nvSpPr>
          <p:cNvPr id="55" name="ZoneTexte 54">
            <a:extLst>
              <a:ext uri="{FF2B5EF4-FFF2-40B4-BE49-F238E27FC236}">
                <a16:creationId xmlns:a16="http://schemas.microsoft.com/office/drawing/2014/main" id="{70C08D32-5220-B841-B0BF-13F176DFA43E}"/>
              </a:ext>
            </a:extLst>
          </p:cNvPr>
          <p:cNvSpPr txBox="1"/>
          <p:nvPr/>
        </p:nvSpPr>
        <p:spPr>
          <a:xfrm>
            <a:off x="1279547" y="2932625"/>
            <a:ext cx="2322786" cy="1477328"/>
          </a:xfrm>
          <a:prstGeom prst="rect">
            <a:avLst/>
          </a:prstGeom>
          <a:solidFill>
            <a:schemeClr val="bg1"/>
          </a:solidFill>
          <a:ln>
            <a:solidFill>
              <a:srgbClr val="FF0000"/>
            </a:solidFill>
          </a:ln>
        </p:spPr>
        <p:txBody>
          <a:bodyPr wrap="square" rtlCol="0">
            <a:spAutoFit/>
          </a:bodyPr>
          <a:lstStyle/>
          <a:p>
            <a:pPr marL="285750" indent="-285750">
              <a:buFontTx/>
              <a:buChar char="-"/>
            </a:pPr>
            <a:r>
              <a:rPr lang="fr-CA" b="1" dirty="0">
                <a:solidFill>
                  <a:srgbClr val="FF0000"/>
                </a:solidFill>
              </a:rPr>
              <a:t>Osmose X</a:t>
            </a:r>
          </a:p>
          <a:p>
            <a:pPr marL="285750" indent="-285750">
              <a:buFontTx/>
              <a:buChar char="-"/>
            </a:pPr>
            <a:r>
              <a:rPr lang="fr-CA" b="1" dirty="0">
                <a:solidFill>
                  <a:srgbClr val="FF0000"/>
                </a:solidFill>
              </a:rPr>
              <a:t>Osmose Y</a:t>
            </a:r>
          </a:p>
          <a:p>
            <a:pPr marL="285750" indent="-285750">
              <a:buFontTx/>
              <a:buChar char="-"/>
            </a:pPr>
            <a:r>
              <a:rPr lang="fr-CA" b="1" dirty="0" err="1">
                <a:solidFill>
                  <a:srgbClr val="FF0000"/>
                </a:solidFill>
              </a:rPr>
              <a:t>Adouciseur</a:t>
            </a:r>
            <a:r>
              <a:rPr lang="fr-CA" b="1" dirty="0">
                <a:solidFill>
                  <a:srgbClr val="FF0000"/>
                </a:solidFill>
              </a:rPr>
              <a:t> X</a:t>
            </a:r>
          </a:p>
          <a:p>
            <a:pPr marL="285750" indent="-285750">
              <a:buFontTx/>
              <a:buChar char="-"/>
            </a:pPr>
            <a:r>
              <a:rPr lang="fr-CA" b="1" dirty="0" err="1">
                <a:solidFill>
                  <a:srgbClr val="FF0000"/>
                </a:solidFill>
              </a:rPr>
              <a:t>Adouciseur</a:t>
            </a:r>
            <a:r>
              <a:rPr lang="fr-CA" b="1" dirty="0">
                <a:solidFill>
                  <a:srgbClr val="FF0000"/>
                </a:solidFill>
              </a:rPr>
              <a:t> Y</a:t>
            </a:r>
          </a:p>
          <a:p>
            <a:pPr marL="285750" indent="-285750">
              <a:buFontTx/>
              <a:buChar char="-"/>
            </a:pPr>
            <a:r>
              <a:rPr lang="fr-CA" b="1" dirty="0">
                <a:solidFill>
                  <a:srgbClr val="FF0000"/>
                </a:solidFill>
              </a:rPr>
              <a:t>…</a:t>
            </a:r>
          </a:p>
        </p:txBody>
      </p:sp>
      <p:cxnSp>
        <p:nvCxnSpPr>
          <p:cNvPr id="56" name="Connecteur droit avec flèche 55">
            <a:extLst>
              <a:ext uri="{FF2B5EF4-FFF2-40B4-BE49-F238E27FC236}">
                <a16:creationId xmlns:a16="http://schemas.microsoft.com/office/drawing/2014/main" id="{EC0DEC57-2DAB-88C5-A213-B51612E6E375}"/>
              </a:ext>
            </a:extLst>
          </p:cNvPr>
          <p:cNvCxnSpPr>
            <a:cxnSpLocks/>
            <a:stCxn id="50" idx="1"/>
          </p:cNvCxnSpPr>
          <p:nvPr/>
        </p:nvCxnSpPr>
        <p:spPr>
          <a:xfrm flipH="1">
            <a:off x="3602333" y="3164417"/>
            <a:ext cx="1305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858267FD-AF31-86FC-3538-EE70CD13C1D8}"/>
              </a:ext>
            </a:extLst>
          </p:cNvPr>
          <p:cNvSpPr txBox="1"/>
          <p:nvPr/>
        </p:nvSpPr>
        <p:spPr>
          <a:xfrm>
            <a:off x="4526649" y="3754567"/>
            <a:ext cx="3572516" cy="1754326"/>
          </a:xfrm>
          <a:prstGeom prst="rect">
            <a:avLst/>
          </a:prstGeom>
          <a:solidFill>
            <a:schemeClr val="bg1"/>
          </a:solidFill>
          <a:ln>
            <a:solidFill>
              <a:srgbClr val="FF0000"/>
            </a:solidFill>
          </a:ln>
        </p:spPr>
        <p:txBody>
          <a:bodyPr wrap="square" rtlCol="0">
            <a:spAutoFit/>
          </a:bodyPr>
          <a:lstStyle/>
          <a:p>
            <a:pPr marL="285750" indent="-285750">
              <a:buFontTx/>
              <a:buChar char="-"/>
            </a:pPr>
            <a:r>
              <a:rPr lang="fr-CA" b="1" dirty="0">
                <a:solidFill>
                  <a:srgbClr val="FF0000"/>
                </a:solidFill>
              </a:rPr>
              <a:t>Remplacement filtres Osmose X</a:t>
            </a:r>
          </a:p>
          <a:p>
            <a:pPr marL="285750" indent="-285750">
              <a:buFontTx/>
              <a:buChar char="-"/>
            </a:pPr>
            <a:r>
              <a:rPr lang="fr-CA" b="1" dirty="0">
                <a:solidFill>
                  <a:srgbClr val="FF0000"/>
                </a:solidFill>
              </a:rPr>
              <a:t>Remplacement filtres Osmose Y</a:t>
            </a:r>
          </a:p>
          <a:p>
            <a:pPr marL="285750" indent="-285750">
              <a:buFontTx/>
              <a:buChar char="-"/>
            </a:pPr>
            <a:r>
              <a:rPr lang="fr-CA" b="1" dirty="0">
                <a:solidFill>
                  <a:srgbClr val="FF0000"/>
                </a:solidFill>
              </a:rPr>
              <a:t>Nettoyage tête X</a:t>
            </a:r>
          </a:p>
          <a:p>
            <a:pPr marL="285750" indent="-285750">
              <a:buFontTx/>
              <a:buChar char="-"/>
            </a:pPr>
            <a:r>
              <a:rPr lang="fr-CA" b="1" dirty="0">
                <a:solidFill>
                  <a:srgbClr val="FF0000"/>
                </a:solidFill>
              </a:rPr>
              <a:t>Entretien </a:t>
            </a:r>
            <a:r>
              <a:rPr lang="fr-CA" b="1" dirty="0" err="1">
                <a:solidFill>
                  <a:srgbClr val="FF0000"/>
                </a:solidFill>
              </a:rPr>
              <a:t>Adouciseur</a:t>
            </a:r>
            <a:r>
              <a:rPr lang="fr-CA" b="1" dirty="0">
                <a:solidFill>
                  <a:srgbClr val="FF0000"/>
                </a:solidFill>
              </a:rPr>
              <a:t> X</a:t>
            </a:r>
          </a:p>
          <a:p>
            <a:pPr marL="285750" indent="-285750">
              <a:buFontTx/>
              <a:buChar char="-"/>
            </a:pPr>
            <a:r>
              <a:rPr lang="fr-CA" b="1" dirty="0">
                <a:solidFill>
                  <a:srgbClr val="FF0000"/>
                </a:solidFill>
              </a:rPr>
              <a:t>Entretien </a:t>
            </a:r>
            <a:r>
              <a:rPr lang="fr-CA" b="1" dirty="0" err="1">
                <a:solidFill>
                  <a:srgbClr val="FF0000"/>
                </a:solidFill>
              </a:rPr>
              <a:t>Adouciseur</a:t>
            </a:r>
            <a:r>
              <a:rPr lang="fr-CA" b="1" dirty="0">
                <a:solidFill>
                  <a:srgbClr val="FF0000"/>
                </a:solidFill>
              </a:rPr>
              <a:t> Y</a:t>
            </a:r>
          </a:p>
          <a:p>
            <a:pPr marL="285750" indent="-285750">
              <a:buFontTx/>
              <a:buChar char="-"/>
            </a:pPr>
            <a:r>
              <a:rPr lang="fr-CA" b="1" dirty="0">
                <a:solidFill>
                  <a:srgbClr val="FF0000"/>
                </a:solidFill>
              </a:rPr>
              <a:t>…</a:t>
            </a:r>
          </a:p>
        </p:txBody>
      </p:sp>
      <p:cxnSp>
        <p:nvCxnSpPr>
          <p:cNvPr id="1027" name="Connecteur : en angle 1026">
            <a:extLst>
              <a:ext uri="{FF2B5EF4-FFF2-40B4-BE49-F238E27FC236}">
                <a16:creationId xmlns:a16="http://schemas.microsoft.com/office/drawing/2014/main" id="{38936C51-F037-B1E3-1B10-364E9998C705}"/>
              </a:ext>
            </a:extLst>
          </p:cNvPr>
          <p:cNvCxnSpPr>
            <a:cxnSpLocks/>
            <a:stCxn id="5" idx="3"/>
            <a:endCxn id="63" idx="3"/>
          </p:cNvCxnSpPr>
          <p:nvPr/>
        </p:nvCxnSpPr>
        <p:spPr>
          <a:xfrm>
            <a:off x="7351675" y="2615794"/>
            <a:ext cx="747490" cy="2015936"/>
          </a:xfrm>
          <a:prstGeom prst="bentConnector3">
            <a:avLst>
              <a:gd name="adj1" fmla="val 13058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rganigramme : Terminateur 3">
            <a:extLst>
              <a:ext uri="{FF2B5EF4-FFF2-40B4-BE49-F238E27FC236}">
                <a16:creationId xmlns:a16="http://schemas.microsoft.com/office/drawing/2014/main" id="{C4558BC8-3137-09EA-582B-D6C991BDE1F7}"/>
              </a:ext>
            </a:extLst>
          </p:cNvPr>
          <p:cNvSpPr/>
          <p:nvPr/>
        </p:nvSpPr>
        <p:spPr>
          <a:xfrm>
            <a:off x="4907569" y="1869872"/>
            <a:ext cx="2444106" cy="438150"/>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99CC"/>
                </a:solidFill>
              </a:rPr>
              <a:t>Saviez-vous que…</a:t>
            </a:r>
          </a:p>
        </p:txBody>
      </p:sp>
    </p:spTree>
    <p:extLst>
      <p:ext uri="{BB962C8B-B14F-4D97-AF65-F5344CB8AC3E}">
        <p14:creationId xmlns:p14="http://schemas.microsoft.com/office/powerpoint/2010/main" val="194543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95CD35D9-89B3-0ECF-8F81-A67F687E13C7}"/>
              </a:ext>
            </a:extLst>
          </p:cNvPr>
          <p:cNvPicPr>
            <a:picLocks noChangeAspect="1"/>
          </p:cNvPicPr>
          <p:nvPr/>
        </p:nvPicPr>
        <p:blipFill rotWithShape="1">
          <a:blip r:embed="rId2"/>
          <a:srcRect l="45543" t="62912" r="27749" b="6809"/>
          <a:stretch/>
        </p:blipFill>
        <p:spPr>
          <a:xfrm>
            <a:off x="3541722" y="7594294"/>
            <a:ext cx="4471568" cy="2851535"/>
          </a:xfrm>
          <a:prstGeom prst="rect">
            <a:avLst/>
          </a:prstGeom>
        </p:spPr>
      </p:pic>
      <p:sp>
        <p:nvSpPr>
          <p:cNvPr id="33" name="Rectangle 32">
            <a:extLst>
              <a:ext uri="{FF2B5EF4-FFF2-40B4-BE49-F238E27FC236}">
                <a16:creationId xmlns:a16="http://schemas.microsoft.com/office/drawing/2014/main" id="{87F27B71-B10B-06F0-536D-A322ADA6C0FB}"/>
              </a:ext>
            </a:extLst>
          </p:cNvPr>
          <p:cNvSpPr/>
          <p:nvPr/>
        </p:nvSpPr>
        <p:spPr>
          <a:xfrm>
            <a:off x="9425238" y="3144905"/>
            <a:ext cx="2766762" cy="371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a:extLst>
              <a:ext uri="{FF2B5EF4-FFF2-40B4-BE49-F238E27FC236}">
                <a16:creationId xmlns:a16="http://schemas.microsoft.com/office/drawing/2014/main" id="{1E81D6DE-CB9B-5961-AD0E-F4246137C991}"/>
              </a:ext>
            </a:extLst>
          </p:cNvPr>
          <p:cNvPicPr>
            <a:picLocks noChangeAspect="1"/>
          </p:cNvPicPr>
          <p:nvPr/>
        </p:nvPicPr>
        <p:blipFill rotWithShape="1">
          <a:blip r:embed="rId3"/>
          <a:srcRect b="58421"/>
          <a:stretch/>
        </p:blipFill>
        <p:spPr>
          <a:xfrm>
            <a:off x="0" y="-6999"/>
            <a:ext cx="12192000" cy="2851535"/>
          </a:xfrm>
          <a:prstGeom prst="rect">
            <a:avLst/>
          </a:prstGeom>
        </p:spPr>
      </p:pic>
      <p:pic>
        <p:nvPicPr>
          <p:cNvPr id="3" name="Image 2">
            <a:extLst>
              <a:ext uri="{FF2B5EF4-FFF2-40B4-BE49-F238E27FC236}">
                <a16:creationId xmlns:a16="http://schemas.microsoft.com/office/drawing/2014/main" id="{28A666FA-7D7A-C4E5-E35A-F03A94FF2DB3}"/>
              </a:ext>
            </a:extLst>
          </p:cNvPr>
          <p:cNvPicPr>
            <a:picLocks noChangeAspect="1"/>
          </p:cNvPicPr>
          <p:nvPr/>
        </p:nvPicPr>
        <p:blipFill rotWithShape="1">
          <a:blip r:embed="rId3"/>
          <a:srcRect t="31239" r="27298" b="54281"/>
          <a:stretch/>
        </p:blipFill>
        <p:spPr>
          <a:xfrm>
            <a:off x="0" y="2263990"/>
            <a:ext cx="12044516" cy="599454"/>
          </a:xfrm>
          <a:prstGeom prst="rect">
            <a:avLst/>
          </a:prstGeom>
        </p:spPr>
      </p:pic>
      <p:pic>
        <p:nvPicPr>
          <p:cNvPr id="9" name="Image 8">
            <a:extLst>
              <a:ext uri="{FF2B5EF4-FFF2-40B4-BE49-F238E27FC236}">
                <a16:creationId xmlns:a16="http://schemas.microsoft.com/office/drawing/2014/main" id="{DDA02678-6D68-A0A2-FC91-7560EB01D9C3}"/>
              </a:ext>
            </a:extLst>
          </p:cNvPr>
          <p:cNvPicPr>
            <a:picLocks noChangeAspect="1"/>
          </p:cNvPicPr>
          <p:nvPr/>
        </p:nvPicPr>
        <p:blipFill rotWithShape="1">
          <a:blip r:embed="rId3"/>
          <a:srcRect l="41814" t="17850" r="28992" b="59068"/>
          <a:stretch/>
        </p:blipFill>
        <p:spPr>
          <a:xfrm>
            <a:off x="1543664" y="1216592"/>
            <a:ext cx="3559277" cy="1582994"/>
          </a:xfrm>
          <a:prstGeom prst="rect">
            <a:avLst/>
          </a:prstGeom>
        </p:spPr>
      </p:pic>
      <p:sp>
        <p:nvSpPr>
          <p:cNvPr id="10" name="ZoneTexte 9">
            <a:extLst>
              <a:ext uri="{FF2B5EF4-FFF2-40B4-BE49-F238E27FC236}">
                <a16:creationId xmlns:a16="http://schemas.microsoft.com/office/drawing/2014/main" id="{8B00BC9A-4DBE-BF19-D4BE-CA34C377DCD7}"/>
              </a:ext>
            </a:extLst>
          </p:cNvPr>
          <p:cNvSpPr txBox="1"/>
          <p:nvPr/>
        </p:nvSpPr>
        <p:spPr>
          <a:xfrm>
            <a:off x="2531346" y="142661"/>
            <a:ext cx="5688369" cy="430887"/>
          </a:xfrm>
          <a:prstGeom prst="rect">
            <a:avLst/>
          </a:prstGeom>
          <a:solidFill>
            <a:schemeClr val="bg1"/>
          </a:solidFill>
        </p:spPr>
        <p:txBody>
          <a:bodyPr wrap="square" rtlCol="0">
            <a:spAutoFit/>
          </a:bodyPr>
          <a:lstStyle/>
          <a:p>
            <a:r>
              <a:rPr lang="fr-CA" sz="1100" dirty="0">
                <a:solidFill>
                  <a:srgbClr val="FF0000"/>
                </a:solidFill>
              </a:rPr>
              <a:t>Accueil    Qui sommes-nous?    Boutique    Témoignages/photos   Conseils d’expert    </a:t>
            </a:r>
            <a:r>
              <a:rPr lang="fr-CA" sz="1100" dirty="0">
                <a:solidFill>
                  <a:srgbClr val="00CCFF"/>
                </a:solidFill>
              </a:rPr>
              <a:t>Nous joindre</a:t>
            </a:r>
          </a:p>
          <a:p>
            <a:endParaRPr lang="fr-CA" sz="1100" dirty="0">
              <a:solidFill>
                <a:srgbClr val="FF0000"/>
              </a:solidFill>
            </a:endParaRPr>
          </a:p>
        </p:txBody>
      </p:sp>
      <p:sp>
        <p:nvSpPr>
          <p:cNvPr id="11" name="ZoneTexte 10">
            <a:extLst>
              <a:ext uri="{FF2B5EF4-FFF2-40B4-BE49-F238E27FC236}">
                <a16:creationId xmlns:a16="http://schemas.microsoft.com/office/drawing/2014/main" id="{85160251-02C4-5628-37C4-CACF640B2625}"/>
              </a:ext>
            </a:extLst>
          </p:cNvPr>
          <p:cNvSpPr txBox="1"/>
          <p:nvPr/>
        </p:nvSpPr>
        <p:spPr>
          <a:xfrm>
            <a:off x="1094036" y="1296503"/>
            <a:ext cx="2052228" cy="523220"/>
          </a:xfrm>
          <a:prstGeom prst="rect">
            <a:avLst/>
          </a:prstGeom>
          <a:solidFill>
            <a:srgbClr val="0099CC"/>
          </a:solidFill>
        </p:spPr>
        <p:txBody>
          <a:bodyPr wrap="none" rtlCol="0">
            <a:spAutoFit/>
          </a:bodyPr>
          <a:lstStyle/>
          <a:p>
            <a:r>
              <a:rPr lang="fr-CA" sz="2800" dirty="0">
                <a:solidFill>
                  <a:schemeClr val="bg1"/>
                </a:solidFill>
              </a:rPr>
              <a:t>Nous joindre</a:t>
            </a:r>
          </a:p>
        </p:txBody>
      </p:sp>
      <p:pic>
        <p:nvPicPr>
          <p:cNvPr id="48" name="Image 47">
            <a:extLst>
              <a:ext uri="{FF2B5EF4-FFF2-40B4-BE49-F238E27FC236}">
                <a16:creationId xmlns:a16="http://schemas.microsoft.com/office/drawing/2014/main" id="{387ABA97-1E4E-73FF-B323-BF80374D4583}"/>
              </a:ext>
            </a:extLst>
          </p:cNvPr>
          <p:cNvPicPr>
            <a:picLocks noChangeAspect="1"/>
          </p:cNvPicPr>
          <p:nvPr/>
        </p:nvPicPr>
        <p:blipFill rotWithShape="1">
          <a:blip r:embed="rId4"/>
          <a:srcRect l="19757" t="44685" r="78856" b="52741"/>
          <a:stretch/>
        </p:blipFill>
        <p:spPr>
          <a:xfrm>
            <a:off x="9943758" y="5504976"/>
            <a:ext cx="365760" cy="381809"/>
          </a:xfrm>
          <a:prstGeom prst="ellipse">
            <a:avLst/>
          </a:prstGeom>
        </p:spPr>
      </p:pic>
      <p:pic>
        <p:nvPicPr>
          <p:cNvPr id="52" name="Image 51">
            <a:extLst>
              <a:ext uri="{FF2B5EF4-FFF2-40B4-BE49-F238E27FC236}">
                <a16:creationId xmlns:a16="http://schemas.microsoft.com/office/drawing/2014/main" id="{C0679E84-03F5-A3A7-6271-76C087B7B8BA}"/>
              </a:ext>
            </a:extLst>
          </p:cNvPr>
          <p:cNvPicPr>
            <a:picLocks/>
          </p:cNvPicPr>
          <p:nvPr/>
        </p:nvPicPr>
        <p:blipFill rotWithShape="1">
          <a:blip r:embed="rId3"/>
          <a:srcRect l="84714" t="92841" r="13330" b="3753"/>
          <a:stretch/>
        </p:blipFill>
        <p:spPr>
          <a:xfrm>
            <a:off x="9943758" y="4124812"/>
            <a:ext cx="365760" cy="364186"/>
          </a:xfrm>
          <a:prstGeom prst="ellipse">
            <a:avLst/>
          </a:prstGeom>
        </p:spPr>
      </p:pic>
      <p:pic>
        <p:nvPicPr>
          <p:cNvPr id="41" name="Image 40">
            <a:extLst>
              <a:ext uri="{FF2B5EF4-FFF2-40B4-BE49-F238E27FC236}">
                <a16:creationId xmlns:a16="http://schemas.microsoft.com/office/drawing/2014/main" id="{3D13E0E7-51AE-B418-4787-73F44AE26066}"/>
              </a:ext>
            </a:extLst>
          </p:cNvPr>
          <p:cNvPicPr>
            <a:picLocks/>
          </p:cNvPicPr>
          <p:nvPr/>
        </p:nvPicPr>
        <p:blipFill rotWithShape="1">
          <a:blip r:embed="rId5"/>
          <a:srcRect l="93477" t="85682" r="2690" b="7386"/>
          <a:stretch/>
        </p:blipFill>
        <p:spPr>
          <a:xfrm>
            <a:off x="9943758" y="3697991"/>
            <a:ext cx="365760" cy="364186"/>
          </a:xfrm>
          <a:prstGeom prst="ellipse">
            <a:avLst/>
          </a:prstGeom>
        </p:spPr>
      </p:pic>
      <p:sp>
        <p:nvSpPr>
          <p:cNvPr id="42" name="ZoneTexte 41">
            <a:extLst>
              <a:ext uri="{FF2B5EF4-FFF2-40B4-BE49-F238E27FC236}">
                <a16:creationId xmlns:a16="http://schemas.microsoft.com/office/drawing/2014/main" id="{BCF9B63A-65C6-892E-6D87-655056E2C93E}"/>
              </a:ext>
            </a:extLst>
          </p:cNvPr>
          <p:cNvSpPr txBox="1"/>
          <p:nvPr/>
        </p:nvSpPr>
        <p:spPr>
          <a:xfrm>
            <a:off x="10352513" y="3741584"/>
            <a:ext cx="1692003" cy="276999"/>
          </a:xfrm>
          <a:prstGeom prst="rect">
            <a:avLst/>
          </a:prstGeom>
          <a:noFill/>
          <a:ln>
            <a:noFill/>
          </a:ln>
        </p:spPr>
        <p:txBody>
          <a:bodyPr wrap="square" rtlCol="0" anchor="ctr">
            <a:spAutoFit/>
          </a:bodyPr>
          <a:lstStyle/>
          <a:p>
            <a:r>
              <a:rPr lang="fr-CA" sz="1200" b="1" dirty="0">
                <a:solidFill>
                  <a:srgbClr val="0099CC"/>
                </a:solidFill>
              </a:rPr>
              <a:t>Messenger ?</a:t>
            </a:r>
          </a:p>
        </p:txBody>
      </p:sp>
      <p:sp>
        <p:nvSpPr>
          <p:cNvPr id="43" name="ZoneTexte 42">
            <a:extLst>
              <a:ext uri="{FF2B5EF4-FFF2-40B4-BE49-F238E27FC236}">
                <a16:creationId xmlns:a16="http://schemas.microsoft.com/office/drawing/2014/main" id="{054AC989-3BC3-14FE-E675-D26897C172FC}"/>
              </a:ext>
            </a:extLst>
          </p:cNvPr>
          <p:cNvSpPr txBox="1"/>
          <p:nvPr/>
        </p:nvSpPr>
        <p:spPr>
          <a:xfrm>
            <a:off x="10352513" y="4171723"/>
            <a:ext cx="1692003" cy="276999"/>
          </a:xfrm>
          <a:prstGeom prst="rect">
            <a:avLst/>
          </a:prstGeom>
          <a:noFill/>
          <a:ln>
            <a:noFill/>
          </a:ln>
        </p:spPr>
        <p:txBody>
          <a:bodyPr wrap="square" rtlCol="0" anchor="ctr">
            <a:spAutoFit/>
          </a:bodyPr>
          <a:lstStyle/>
          <a:p>
            <a:r>
              <a:rPr lang="fr-CA" sz="1200" b="1" dirty="0">
                <a:solidFill>
                  <a:srgbClr val="0099CC"/>
                </a:solidFill>
              </a:rPr>
              <a:t>WhatsApp ?</a:t>
            </a:r>
          </a:p>
        </p:txBody>
      </p:sp>
      <p:pic>
        <p:nvPicPr>
          <p:cNvPr id="44" name="Image 43">
            <a:extLst>
              <a:ext uri="{FF2B5EF4-FFF2-40B4-BE49-F238E27FC236}">
                <a16:creationId xmlns:a16="http://schemas.microsoft.com/office/drawing/2014/main" id="{D12644D1-A38C-DAA2-288A-8FE9CDD25E2E}"/>
              </a:ext>
            </a:extLst>
          </p:cNvPr>
          <p:cNvPicPr>
            <a:picLocks noChangeAspect="1"/>
          </p:cNvPicPr>
          <p:nvPr/>
        </p:nvPicPr>
        <p:blipFill rotWithShape="1">
          <a:blip r:embed="rId4"/>
          <a:srcRect l="29241" t="44330" r="68971" b="52374"/>
          <a:stretch/>
        </p:blipFill>
        <p:spPr>
          <a:xfrm>
            <a:off x="9943758" y="4551633"/>
            <a:ext cx="365760" cy="361758"/>
          </a:xfrm>
          <a:prstGeom prst="ellipse">
            <a:avLst/>
          </a:prstGeom>
        </p:spPr>
      </p:pic>
      <p:sp>
        <p:nvSpPr>
          <p:cNvPr id="45" name="ZoneTexte 44">
            <a:extLst>
              <a:ext uri="{FF2B5EF4-FFF2-40B4-BE49-F238E27FC236}">
                <a16:creationId xmlns:a16="http://schemas.microsoft.com/office/drawing/2014/main" id="{300D3BC4-62E4-5413-6809-D4542CFF0555}"/>
              </a:ext>
            </a:extLst>
          </p:cNvPr>
          <p:cNvSpPr txBox="1"/>
          <p:nvPr/>
        </p:nvSpPr>
        <p:spPr>
          <a:xfrm>
            <a:off x="10356410" y="4594012"/>
            <a:ext cx="1692003" cy="276999"/>
          </a:xfrm>
          <a:prstGeom prst="rect">
            <a:avLst/>
          </a:prstGeom>
          <a:noFill/>
          <a:ln>
            <a:noFill/>
          </a:ln>
        </p:spPr>
        <p:txBody>
          <a:bodyPr wrap="square" rtlCol="0" anchor="ctr">
            <a:spAutoFit/>
          </a:bodyPr>
          <a:lstStyle/>
          <a:p>
            <a:r>
              <a:rPr lang="fr-CA" sz="1200" b="1" dirty="0">
                <a:solidFill>
                  <a:srgbClr val="0099CC"/>
                </a:solidFill>
              </a:rPr>
              <a:t>Message texte ?</a:t>
            </a:r>
          </a:p>
        </p:txBody>
      </p:sp>
      <p:pic>
        <p:nvPicPr>
          <p:cNvPr id="46" name="Image 45">
            <a:extLst>
              <a:ext uri="{FF2B5EF4-FFF2-40B4-BE49-F238E27FC236}">
                <a16:creationId xmlns:a16="http://schemas.microsoft.com/office/drawing/2014/main" id="{5E1C25AA-67DD-D6B6-E1FC-A338AD4B4E27}"/>
              </a:ext>
            </a:extLst>
          </p:cNvPr>
          <p:cNvPicPr>
            <a:picLocks noChangeAspect="1"/>
          </p:cNvPicPr>
          <p:nvPr/>
        </p:nvPicPr>
        <p:blipFill rotWithShape="1">
          <a:blip r:embed="rId4"/>
          <a:srcRect l="29241" t="44330" r="68971" b="52374"/>
          <a:stretch/>
        </p:blipFill>
        <p:spPr>
          <a:xfrm>
            <a:off x="9946699" y="4970699"/>
            <a:ext cx="365760" cy="361758"/>
          </a:xfrm>
          <a:prstGeom prst="ellipse">
            <a:avLst/>
          </a:prstGeom>
        </p:spPr>
      </p:pic>
      <p:sp>
        <p:nvSpPr>
          <p:cNvPr id="47" name="ZoneTexte 46">
            <a:extLst>
              <a:ext uri="{FF2B5EF4-FFF2-40B4-BE49-F238E27FC236}">
                <a16:creationId xmlns:a16="http://schemas.microsoft.com/office/drawing/2014/main" id="{911BD811-93D3-657E-1457-5C71CAF6B19F}"/>
              </a:ext>
            </a:extLst>
          </p:cNvPr>
          <p:cNvSpPr txBox="1"/>
          <p:nvPr/>
        </p:nvSpPr>
        <p:spPr>
          <a:xfrm>
            <a:off x="10359350" y="5013078"/>
            <a:ext cx="1832649" cy="276999"/>
          </a:xfrm>
          <a:prstGeom prst="rect">
            <a:avLst/>
          </a:prstGeom>
          <a:noFill/>
          <a:ln>
            <a:noFill/>
          </a:ln>
        </p:spPr>
        <p:txBody>
          <a:bodyPr wrap="square" rtlCol="0" anchor="ctr">
            <a:spAutoFit/>
          </a:bodyPr>
          <a:lstStyle/>
          <a:p>
            <a:r>
              <a:rPr lang="fr-CA" sz="1200" b="1" dirty="0">
                <a:solidFill>
                  <a:srgbClr val="0099CC"/>
                </a:solidFill>
                <a:hlinkClick r:id="rId6">
                  <a:extLst>
                    <a:ext uri="{A12FA001-AC4F-418D-AE19-62706E023703}">
                      <ahyp:hlinkClr xmlns:ahyp="http://schemas.microsoft.com/office/drawing/2018/hyperlinkcolor" val="tx"/>
                    </a:ext>
                  </a:extLst>
                </a:hlinkClick>
              </a:rPr>
              <a:t>sac@aquaselection.com</a:t>
            </a:r>
            <a:r>
              <a:rPr lang="fr-CA" sz="1200" b="1" dirty="0">
                <a:solidFill>
                  <a:srgbClr val="0099CC"/>
                </a:solidFill>
              </a:rPr>
              <a:t> ? </a:t>
            </a:r>
          </a:p>
        </p:txBody>
      </p:sp>
      <p:sp>
        <p:nvSpPr>
          <p:cNvPr id="53" name="ZoneTexte 52">
            <a:extLst>
              <a:ext uri="{FF2B5EF4-FFF2-40B4-BE49-F238E27FC236}">
                <a16:creationId xmlns:a16="http://schemas.microsoft.com/office/drawing/2014/main" id="{B018FEEC-72BC-8371-5D25-11744E27F8EE}"/>
              </a:ext>
            </a:extLst>
          </p:cNvPr>
          <p:cNvSpPr txBox="1"/>
          <p:nvPr/>
        </p:nvSpPr>
        <p:spPr>
          <a:xfrm>
            <a:off x="10359351" y="5550775"/>
            <a:ext cx="1780942" cy="276999"/>
          </a:xfrm>
          <a:prstGeom prst="rect">
            <a:avLst/>
          </a:prstGeom>
          <a:noFill/>
          <a:ln>
            <a:noFill/>
          </a:ln>
        </p:spPr>
        <p:txBody>
          <a:bodyPr wrap="square" rtlCol="0" anchor="ctr">
            <a:spAutoFit/>
          </a:bodyPr>
          <a:lstStyle/>
          <a:p>
            <a:r>
              <a:rPr lang="fr-CA" sz="1200" b="1" dirty="0">
                <a:solidFill>
                  <a:srgbClr val="0099CC"/>
                </a:solidFill>
              </a:rPr>
              <a:t>+1 (866) …</a:t>
            </a:r>
          </a:p>
        </p:txBody>
      </p:sp>
      <p:pic>
        <p:nvPicPr>
          <p:cNvPr id="1026" name="Picture 2" descr="Avis Google, les gérer et gagner en visibilité | Debugbar">
            <a:extLst>
              <a:ext uri="{FF2B5EF4-FFF2-40B4-BE49-F238E27FC236}">
                <a16:creationId xmlns:a16="http://schemas.microsoft.com/office/drawing/2014/main" id="{3FDEEFA5-E790-B78F-C3D6-283E687A5C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5273" y="102967"/>
            <a:ext cx="778102" cy="324469"/>
          </a:xfrm>
          <a:prstGeom prst="flowChartTerminator">
            <a:avLst/>
          </a:prstGeom>
          <a:noFill/>
          <a:ln>
            <a:solidFill>
              <a:srgbClr val="0099CC"/>
            </a:solidFill>
          </a:ln>
          <a:extLst>
            <a:ext uri="{909E8E84-426E-40DD-AFC4-6F175D3DCCD1}">
              <a14:hiddenFill xmlns:a14="http://schemas.microsoft.com/office/drawing/2010/main">
                <a:solidFill>
                  <a:srgbClr val="FFFFFF"/>
                </a:solidFill>
              </a14:hiddenFill>
            </a:ext>
          </a:extLst>
        </p:spPr>
      </p:pic>
      <p:sp>
        <p:nvSpPr>
          <p:cNvPr id="2051" name="ZoneTexte 2050">
            <a:extLst>
              <a:ext uri="{FF2B5EF4-FFF2-40B4-BE49-F238E27FC236}">
                <a16:creationId xmlns:a16="http://schemas.microsoft.com/office/drawing/2014/main" id="{6AD2E07B-15C9-F837-672A-7CE5646FD535}"/>
              </a:ext>
            </a:extLst>
          </p:cNvPr>
          <p:cNvSpPr txBox="1"/>
          <p:nvPr/>
        </p:nvSpPr>
        <p:spPr>
          <a:xfrm>
            <a:off x="10547979" y="365872"/>
            <a:ext cx="952690" cy="215444"/>
          </a:xfrm>
          <a:prstGeom prst="rect">
            <a:avLst/>
          </a:prstGeom>
          <a:noFill/>
          <a:ln>
            <a:noFill/>
          </a:ln>
        </p:spPr>
        <p:txBody>
          <a:bodyPr wrap="square" rtlCol="0">
            <a:spAutoFit/>
          </a:bodyPr>
          <a:lstStyle/>
          <a:p>
            <a:r>
              <a:rPr lang="fr-CA" sz="800" b="1" dirty="0">
                <a:solidFill>
                  <a:srgbClr val="0099CC"/>
                </a:solidFill>
              </a:rPr>
              <a:t>Donnez votre avis</a:t>
            </a:r>
          </a:p>
        </p:txBody>
      </p:sp>
      <p:pic>
        <p:nvPicPr>
          <p:cNvPr id="2050" name="Picture 2" descr="Aquaselection">
            <a:extLst>
              <a:ext uri="{FF2B5EF4-FFF2-40B4-BE49-F238E27FC236}">
                <a16:creationId xmlns:a16="http://schemas.microsoft.com/office/drawing/2014/main" id="{09BBA5C2-8F3D-5E32-ACB5-4E67B454C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855" y="6999"/>
            <a:ext cx="1483880" cy="993058"/>
          </a:xfrm>
          <a:prstGeom prst="rect">
            <a:avLst/>
          </a:prstGeom>
          <a:solidFill>
            <a:srgbClr val="0099CC"/>
          </a:solidFill>
        </p:spPr>
      </p:pic>
      <p:sp>
        <p:nvSpPr>
          <p:cNvPr id="2" name="Rectangle 1">
            <a:extLst>
              <a:ext uri="{FF2B5EF4-FFF2-40B4-BE49-F238E27FC236}">
                <a16:creationId xmlns:a16="http://schemas.microsoft.com/office/drawing/2014/main" id="{CD5D24F7-B73B-1E93-37B1-89C5F3C5B91B}"/>
              </a:ext>
            </a:extLst>
          </p:cNvPr>
          <p:cNvSpPr/>
          <p:nvPr/>
        </p:nvSpPr>
        <p:spPr>
          <a:xfrm>
            <a:off x="3541722" y="1295480"/>
            <a:ext cx="7106613" cy="154905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dirty="0">
                <a:solidFill>
                  <a:schemeClr val="bg1"/>
                </a:solidFill>
              </a:rPr>
              <a:t>Pour rejoindre un représentant, un membre de l'équipe technique ou une personne responsable de l'administration, compléter le formulaire suivant afin que nous puissions vous servir le plus efficacement possible. </a:t>
            </a:r>
          </a:p>
          <a:p>
            <a:r>
              <a:rPr lang="fr-CA" dirty="0">
                <a:solidFill>
                  <a:schemeClr val="bg1"/>
                </a:solidFill>
              </a:rPr>
              <a:t>Il nous fera plaisir de répondre à votre demande dans les plus brefs délais!</a:t>
            </a:r>
          </a:p>
        </p:txBody>
      </p:sp>
      <p:sp>
        <p:nvSpPr>
          <p:cNvPr id="14" name="ZoneTexte 13">
            <a:extLst>
              <a:ext uri="{FF2B5EF4-FFF2-40B4-BE49-F238E27FC236}">
                <a16:creationId xmlns:a16="http://schemas.microsoft.com/office/drawing/2014/main" id="{CA61A419-81BC-7BCA-1A1A-BEBC813DE2A5}"/>
              </a:ext>
            </a:extLst>
          </p:cNvPr>
          <p:cNvSpPr txBox="1"/>
          <p:nvPr/>
        </p:nvSpPr>
        <p:spPr>
          <a:xfrm>
            <a:off x="3541722" y="3055329"/>
            <a:ext cx="5883516" cy="2108269"/>
          </a:xfrm>
          <a:prstGeom prst="rect">
            <a:avLst/>
          </a:prstGeom>
          <a:solidFill>
            <a:schemeClr val="bg1"/>
          </a:solidFill>
        </p:spPr>
        <p:txBody>
          <a:bodyPr wrap="square" rtlCol="0">
            <a:spAutoFit/>
          </a:bodyPr>
          <a:lstStyle/>
          <a:p>
            <a:pPr>
              <a:spcAft>
                <a:spcPts val="600"/>
              </a:spcAft>
            </a:pPr>
            <a:r>
              <a:rPr lang="fr-CA" sz="1200" dirty="0">
                <a:solidFill>
                  <a:srgbClr val="00CCFF"/>
                </a:solidFill>
              </a:rPr>
              <a:t>Quel est le sujet de votre demande? </a:t>
            </a:r>
            <a:r>
              <a:rPr lang="fr-CA" sz="1200" dirty="0">
                <a:solidFill>
                  <a:srgbClr val="FF0000"/>
                </a:solidFill>
              </a:rPr>
              <a:t>*</a:t>
            </a:r>
          </a:p>
          <a:p>
            <a:pPr marL="171450" indent="-53975">
              <a:spcAft>
                <a:spcPts val="600"/>
              </a:spcAft>
              <a:buFont typeface="Wingdings" panose="05000000000000000000" pitchFamily="2" charset="2"/>
              <a:buChar char="q"/>
            </a:pPr>
            <a:r>
              <a:rPr lang="fr-CA" sz="1200" dirty="0">
                <a:solidFill>
                  <a:srgbClr val="00CCFF"/>
                </a:solidFill>
              </a:rPr>
              <a:t> Information sur les produits</a:t>
            </a:r>
          </a:p>
          <a:p>
            <a:pPr>
              <a:spcAft>
                <a:spcPts val="600"/>
              </a:spcAft>
            </a:pPr>
            <a:endParaRPr lang="fr-CA" sz="1200" dirty="0">
              <a:solidFill>
                <a:srgbClr val="00CCFF"/>
              </a:solidFill>
            </a:endParaRPr>
          </a:p>
          <a:p>
            <a:pPr>
              <a:spcAft>
                <a:spcPts val="600"/>
              </a:spcAft>
            </a:pPr>
            <a:r>
              <a:rPr lang="fr-CA" sz="1200" dirty="0">
                <a:solidFill>
                  <a:srgbClr val="00CCFF"/>
                </a:solidFill>
              </a:rPr>
              <a:t>Quel type d’alimentation d’eau avez-vous?</a:t>
            </a:r>
            <a:r>
              <a:rPr lang="fr-CA" sz="1200" dirty="0">
                <a:solidFill>
                  <a:srgbClr val="FF0000"/>
                </a:solidFill>
              </a:rPr>
              <a:t> *</a:t>
            </a:r>
            <a:endParaRPr lang="fr-CA" sz="1200" dirty="0">
              <a:solidFill>
                <a:srgbClr val="00CCFF"/>
              </a:solidFill>
            </a:endParaRPr>
          </a:p>
          <a:p>
            <a:pPr marL="171450" indent="-53975">
              <a:spcAft>
                <a:spcPts val="600"/>
              </a:spcAft>
              <a:buFont typeface="Wingdings" panose="05000000000000000000" pitchFamily="2" charset="2"/>
              <a:buChar char="q"/>
            </a:pPr>
            <a:r>
              <a:rPr lang="fr-CA" sz="1200" dirty="0">
                <a:solidFill>
                  <a:srgbClr val="00CCFF"/>
                </a:solidFill>
              </a:rPr>
              <a:t> Eau de ville (aqueduc)</a:t>
            </a:r>
          </a:p>
          <a:p>
            <a:pPr>
              <a:spcAft>
                <a:spcPts val="600"/>
              </a:spcAft>
            </a:pPr>
            <a:endParaRPr lang="fr-CA" sz="1200" dirty="0">
              <a:solidFill>
                <a:srgbClr val="00CCFF"/>
              </a:solidFill>
            </a:endParaRPr>
          </a:p>
          <a:p>
            <a:pPr>
              <a:spcAft>
                <a:spcPts val="600"/>
              </a:spcAft>
            </a:pPr>
            <a:r>
              <a:rPr lang="fr-CA" sz="1200" dirty="0">
                <a:solidFill>
                  <a:srgbClr val="00CCFF"/>
                </a:solidFill>
              </a:rPr>
              <a:t>Pensez-vous avoir un problème d’eau? Si oui, le(s)quel(s) ?</a:t>
            </a:r>
          </a:p>
          <a:p>
            <a:pPr marL="171450" indent="-53975">
              <a:spcAft>
                <a:spcPts val="600"/>
              </a:spcAft>
              <a:buFont typeface="Wingdings" panose="05000000000000000000" pitchFamily="2" charset="2"/>
              <a:buChar char="q"/>
            </a:pPr>
            <a:r>
              <a:rPr lang="fr-CA" sz="1200" dirty="0">
                <a:solidFill>
                  <a:srgbClr val="00CCFF"/>
                </a:solidFill>
              </a:rPr>
              <a:t> Bactéries (E-coli, giardia, coliformes…)</a:t>
            </a:r>
          </a:p>
        </p:txBody>
      </p:sp>
      <p:sp>
        <p:nvSpPr>
          <p:cNvPr id="16" name="ZoneTexte 15">
            <a:extLst>
              <a:ext uri="{FF2B5EF4-FFF2-40B4-BE49-F238E27FC236}">
                <a16:creationId xmlns:a16="http://schemas.microsoft.com/office/drawing/2014/main" id="{EDCA22F7-6A4F-7B85-CBF3-2D07F18F93ED}"/>
              </a:ext>
            </a:extLst>
          </p:cNvPr>
          <p:cNvSpPr txBox="1"/>
          <p:nvPr/>
        </p:nvSpPr>
        <p:spPr>
          <a:xfrm>
            <a:off x="-872871" y="3078324"/>
            <a:ext cx="4019136" cy="5616922"/>
          </a:xfrm>
          <a:prstGeom prst="rect">
            <a:avLst/>
          </a:prstGeom>
          <a:solidFill>
            <a:schemeClr val="bg1"/>
          </a:solidFill>
        </p:spPr>
        <p:txBody>
          <a:bodyPr wrap="square" rtlCol="0">
            <a:spAutoFit/>
          </a:bodyPr>
          <a:lstStyle/>
          <a:p>
            <a:pPr>
              <a:spcAft>
                <a:spcPts val="600"/>
              </a:spcAft>
            </a:pPr>
            <a:r>
              <a:rPr lang="fr-CA" sz="1200" dirty="0">
                <a:solidFill>
                  <a:srgbClr val="00CCFF"/>
                </a:solidFill>
              </a:rPr>
              <a:t>Case qui s’ouvre avec les choix suivant:</a:t>
            </a:r>
          </a:p>
          <a:p>
            <a:pPr marL="171450" indent="-171450">
              <a:spcAft>
                <a:spcPts val="600"/>
              </a:spcAft>
              <a:buFont typeface="Wingdings" panose="05000000000000000000" pitchFamily="2" charset="2"/>
              <a:buChar char="q"/>
            </a:pPr>
            <a:r>
              <a:rPr lang="fr-CA" sz="1200" dirty="0">
                <a:solidFill>
                  <a:srgbClr val="00CCFF"/>
                </a:solidFill>
              </a:rPr>
              <a:t>Information sur les produits</a:t>
            </a:r>
          </a:p>
          <a:p>
            <a:pPr marL="171450" indent="-171450">
              <a:spcAft>
                <a:spcPts val="600"/>
              </a:spcAft>
              <a:buFont typeface="Wingdings" panose="05000000000000000000" pitchFamily="2" charset="2"/>
              <a:buChar char="q"/>
            </a:pPr>
            <a:r>
              <a:rPr lang="fr-CA" sz="1200" dirty="0">
                <a:solidFill>
                  <a:srgbClr val="00CCFF"/>
                </a:solidFill>
              </a:rPr>
              <a:t>Information ou demande d’analyse d’eau</a:t>
            </a:r>
          </a:p>
          <a:p>
            <a:pPr marL="171450" indent="-171450">
              <a:spcAft>
                <a:spcPts val="600"/>
              </a:spcAft>
              <a:buFont typeface="Wingdings" panose="05000000000000000000" pitchFamily="2" charset="2"/>
              <a:buChar char="q"/>
            </a:pPr>
            <a:r>
              <a:rPr lang="fr-CA" sz="1200" dirty="0">
                <a:solidFill>
                  <a:srgbClr val="00CCFF"/>
                </a:solidFill>
              </a:rPr>
              <a:t>Je suis déjà client et je voudrais une information technique</a:t>
            </a:r>
          </a:p>
          <a:p>
            <a:pPr marL="171450" indent="-171450">
              <a:spcAft>
                <a:spcPts val="600"/>
              </a:spcAft>
              <a:buFont typeface="Wingdings" panose="05000000000000000000" pitchFamily="2" charset="2"/>
              <a:buChar char="q"/>
            </a:pPr>
            <a:r>
              <a:rPr lang="fr-CA" sz="1200" dirty="0">
                <a:solidFill>
                  <a:srgbClr val="00CCFF"/>
                </a:solidFill>
              </a:rPr>
              <a:t>Parler à un représentant pour discuter de mon problème d’eau et/ou obtenir une soumission</a:t>
            </a:r>
          </a:p>
          <a:p>
            <a:pPr>
              <a:spcAft>
                <a:spcPts val="600"/>
              </a:spcAft>
            </a:pPr>
            <a:endParaRPr lang="fr-CA" sz="1200" dirty="0">
              <a:solidFill>
                <a:srgbClr val="00CCFF"/>
              </a:solidFill>
            </a:endParaRPr>
          </a:p>
          <a:p>
            <a:pPr>
              <a:spcAft>
                <a:spcPts val="600"/>
              </a:spcAft>
            </a:pPr>
            <a:r>
              <a:rPr lang="fr-CA" sz="1200" dirty="0">
                <a:solidFill>
                  <a:srgbClr val="00CCFF"/>
                </a:solidFill>
              </a:rPr>
              <a:t>Case qui s’ouvre avec les choix suivant:</a:t>
            </a:r>
          </a:p>
          <a:p>
            <a:pPr marL="171450" indent="-171450">
              <a:spcAft>
                <a:spcPts val="600"/>
              </a:spcAft>
              <a:buFont typeface="Wingdings" panose="05000000000000000000" pitchFamily="2" charset="2"/>
              <a:buChar char="q"/>
            </a:pPr>
            <a:r>
              <a:rPr lang="fr-CA" sz="1200" dirty="0">
                <a:solidFill>
                  <a:srgbClr val="00CCFF"/>
                </a:solidFill>
              </a:rPr>
              <a:t>Eau de ville (aqueduc)</a:t>
            </a:r>
          </a:p>
          <a:p>
            <a:pPr marL="171450" indent="-171450">
              <a:spcAft>
                <a:spcPts val="600"/>
              </a:spcAft>
              <a:buFont typeface="Wingdings" panose="05000000000000000000" pitchFamily="2" charset="2"/>
              <a:buChar char="q"/>
            </a:pPr>
            <a:r>
              <a:rPr lang="fr-CA" sz="1200" dirty="0">
                <a:solidFill>
                  <a:srgbClr val="00CCFF"/>
                </a:solidFill>
              </a:rPr>
              <a:t>Puits artésien ou de surface</a:t>
            </a:r>
          </a:p>
          <a:p>
            <a:pPr marL="171450" indent="-171450">
              <a:spcAft>
                <a:spcPts val="600"/>
              </a:spcAft>
              <a:buFont typeface="Wingdings" panose="05000000000000000000" pitchFamily="2" charset="2"/>
              <a:buChar char="q"/>
            </a:pPr>
            <a:r>
              <a:rPr lang="fr-CA" sz="1200" dirty="0">
                <a:solidFill>
                  <a:srgbClr val="00CCFF"/>
                </a:solidFill>
              </a:rPr>
              <a:t>Autre</a:t>
            </a:r>
          </a:p>
          <a:p>
            <a:pPr>
              <a:spcAft>
                <a:spcPts val="600"/>
              </a:spcAft>
            </a:pPr>
            <a:endParaRPr lang="fr-CA" sz="1200" dirty="0">
              <a:solidFill>
                <a:srgbClr val="00CCFF"/>
              </a:solidFill>
            </a:endParaRPr>
          </a:p>
          <a:p>
            <a:pPr>
              <a:spcAft>
                <a:spcPts val="600"/>
              </a:spcAft>
            </a:pPr>
            <a:r>
              <a:rPr lang="fr-CA" sz="1200" dirty="0">
                <a:solidFill>
                  <a:srgbClr val="00CCFF"/>
                </a:solidFill>
              </a:rPr>
              <a:t>Case qui s’ouvre avec les choix suivant:</a:t>
            </a:r>
          </a:p>
          <a:p>
            <a:pPr marL="171450" indent="-171450">
              <a:spcAft>
                <a:spcPts val="600"/>
              </a:spcAft>
              <a:buFont typeface="Wingdings" panose="05000000000000000000" pitchFamily="2" charset="2"/>
              <a:buChar char="q"/>
            </a:pPr>
            <a:r>
              <a:rPr lang="fr-CA" sz="1200" dirty="0">
                <a:solidFill>
                  <a:srgbClr val="00CCFF"/>
                </a:solidFill>
              </a:rPr>
              <a:t>Bactéries (E-coli, giardia, coliformes…)</a:t>
            </a:r>
          </a:p>
          <a:p>
            <a:pPr marL="171450" indent="-171450">
              <a:spcAft>
                <a:spcPts val="600"/>
              </a:spcAft>
              <a:buFont typeface="Wingdings" panose="05000000000000000000" pitchFamily="2" charset="2"/>
              <a:buChar char="q"/>
            </a:pPr>
            <a:r>
              <a:rPr lang="fr-CA" sz="1200" dirty="0">
                <a:solidFill>
                  <a:srgbClr val="00CCFF"/>
                </a:solidFill>
              </a:rPr>
              <a:t>Eau trouble et/ou colorée</a:t>
            </a:r>
          </a:p>
          <a:p>
            <a:pPr marL="171450" indent="-171450">
              <a:spcAft>
                <a:spcPts val="600"/>
              </a:spcAft>
              <a:buFont typeface="Wingdings" panose="05000000000000000000" pitchFamily="2" charset="2"/>
              <a:buChar char="q"/>
            </a:pPr>
            <a:r>
              <a:rPr lang="fr-CA" sz="1200" dirty="0">
                <a:solidFill>
                  <a:srgbClr val="00CCFF"/>
                </a:solidFill>
              </a:rPr>
              <a:t>Eau qui tache et/ou laisse des dépôts sur la robinetterie</a:t>
            </a:r>
          </a:p>
          <a:p>
            <a:pPr marL="171450" indent="-171450">
              <a:spcAft>
                <a:spcPts val="600"/>
              </a:spcAft>
              <a:buFont typeface="Wingdings" panose="05000000000000000000" pitchFamily="2" charset="2"/>
              <a:buChar char="q"/>
            </a:pPr>
            <a:r>
              <a:rPr lang="fr-CA" sz="1200" dirty="0">
                <a:solidFill>
                  <a:srgbClr val="00CCFF"/>
                </a:solidFill>
              </a:rPr>
              <a:t>Mauvais goût</a:t>
            </a:r>
          </a:p>
          <a:p>
            <a:pPr marL="171450" indent="-171450">
              <a:spcAft>
                <a:spcPts val="600"/>
              </a:spcAft>
              <a:buFont typeface="Wingdings" panose="05000000000000000000" pitchFamily="2" charset="2"/>
              <a:buChar char="q"/>
            </a:pPr>
            <a:r>
              <a:rPr lang="fr-CA" sz="1200" dirty="0">
                <a:solidFill>
                  <a:srgbClr val="00CCFF"/>
                </a:solidFill>
              </a:rPr>
              <a:t>Odeur désagréable (soufre, œufs pourris, chimique…)</a:t>
            </a:r>
          </a:p>
          <a:p>
            <a:pPr marL="171450" indent="-171450">
              <a:spcAft>
                <a:spcPts val="600"/>
              </a:spcAft>
              <a:buFont typeface="Wingdings" panose="05000000000000000000" pitchFamily="2" charset="2"/>
              <a:buChar char="q"/>
            </a:pPr>
            <a:r>
              <a:rPr lang="fr-CA" sz="1200" dirty="0">
                <a:solidFill>
                  <a:srgbClr val="00CCFF"/>
                </a:solidFill>
              </a:rPr>
              <a:t>Polluants industriels tels que pesticides, engrais, PPSP, métaux lourds, plastiques…</a:t>
            </a:r>
          </a:p>
          <a:p>
            <a:pPr>
              <a:spcAft>
                <a:spcPts val="600"/>
              </a:spcAft>
            </a:pPr>
            <a:endParaRPr lang="fr-CA" sz="1200" dirty="0">
              <a:solidFill>
                <a:srgbClr val="00CCFF"/>
              </a:solidFill>
            </a:endParaRPr>
          </a:p>
          <a:p>
            <a:pPr>
              <a:spcAft>
                <a:spcPts val="600"/>
              </a:spcAft>
            </a:pPr>
            <a:endParaRPr lang="fr-CA" sz="1200" dirty="0">
              <a:solidFill>
                <a:srgbClr val="00CCFF"/>
              </a:solidFill>
            </a:endParaRPr>
          </a:p>
        </p:txBody>
      </p:sp>
      <p:sp>
        <p:nvSpPr>
          <p:cNvPr id="17" name="Rectangle : coins arrondis 16">
            <a:extLst>
              <a:ext uri="{FF2B5EF4-FFF2-40B4-BE49-F238E27FC236}">
                <a16:creationId xmlns:a16="http://schemas.microsoft.com/office/drawing/2014/main" id="{7E875D01-79D5-18A4-E77C-EF70E7185807}"/>
              </a:ext>
            </a:extLst>
          </p:cNvPr>
          <p:cNvSpPr/>
          <p:nvPr/>
        </p:nvSpPr>
        <p:spPr>
          <a:xfrm>
            <a:off x="3667431" y="3333135"/>
            <a:ext cx="2615381" cy="225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cxnSp>
        <p:nvCxnSpPr>
          <p:cNvPr id="18" name="Connecteur droit avec flèche 17">
            <a:extLst>
              <a:ext uri="{FF2B5EF4-FFF2-40B4-BE49-F238E27FC236}">
                <a16:creationId xmlns:a16="http://schemas.microsoft.com/office/drawing/2014/main" id="{BF34F087-9198-831D-E5B9-7084C4CB5CDC}"/>
              </a:ext>
            </a:extLst>
          </p:cNvPr>
          <p:cNvCxnSpPr>
            <a:cxnSpLocks/>
            <a:stCxn id="17" idx="1"/>
          </p:cNvCxnSpPr>
          <p:nvPr/>
        </p:nvCxnSpPr>
        <p:spPr>
          <a:xfrm flipH="1" flipV="1">
            <a:off x="1700980" y="3243853"/>
            <a:ext cx="1966451" cy="2020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EEA7217F-6CB4-1F2C-C90F-ABCD963628B3}"/>
              </a:ext>
            </a:extLst>
          </p:cNvPr>
          <p:cNvSpPr/>
          <p:nvPr/>
        </p:nvSpPr>
        <p:spPr>
          <a:xfrm>
            <a:off x="3667431" y="4105217"/>
            <a:ext cx="2615381" cy="225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cxnSp>
        <p:nvCxnSpPr>
          <p:cNvPr id="24" name="Connecteur droit avec flèche 23">
            <a:extLst>
              <a:ext uri="{FF2B5EF4-FFF2-40B4-BE49-F238E27FC236}">
                <a16:creationId xmlns:a16="http://schemas.microsoft.com/office/drawing/2014/main" id="{F46E38CB-3D86-FF7A-2A88-D2ABDB7EF28F}"/>
              </a:ext>
            </a:extLst>
          </p:cNvPr>
          <p:cNvCxnSpPr>
            <a:cxnSpLocks/>
            <a:stCxn id="23" idx="1"/>
          </p:cNvCxnSpPr>
          <p:nvPr/>
        </p:nvCxnSpPr>
        <p:spPr>
          <a:xfrm flipH="1">
            <a:off x="1700980" y="4218000"/>
            <a:ext cx="1966451" cy="7526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EA16A737-3E68-4C47-3DCE-5668716107A9}"/>
              </a:ext>
            </a:extLst>
          </p:cNvPr>
          <p:cNvSpPr/>
          <p:nvPr/>
        </p:nvSpPr>
        <p:spPr>
          <a:xfrm>
            <a:off x="3667431" y="4877299"/>
            <a:ext cx="2615381" cy="225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cxnSp>
        <p:nvCxnSpPr>
          <p:cNvPr id="27" name="Connecteur droit avec flèche 26">
            <a:extLst>
              <a:ext uri="{FF2B5EF4-FFF2-40B4-BE49-F238E27FC236}">
                <a16:creationId xmlns:a16="http://schemas.microsoft.com/office/drawing/2014/main" id="{98EA2C4B-3FE9-7EDC-0C79-EDF68D7E5456}"/>
              </a:ext>
            </a:extLst>
          </p:cNvPr>
          <p:cNvCxnSpPr>
            <a:cxnSpLocks/>
            <a:stCxn id="26" idx="1"/>
          </p:cNvCxnSpPr>
          <p:nvPr/>
        </p:nvCxnSpPr>
        <p:spPr>
          <a:xfrm flipH="1">
            <a:off x="1700980" y="4990082"/>
            <a:ext cx="1966451" cy="1263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56B28F46-A6BC-CA7C-9F32-726AE85142FD}"/>
              </a:ext>
            </a:extLst>
          </p:cNvPr>
          <p:cNvPicPr>
            <a:picLocks noChangeAspect="1"/>
          </p:cNvPicPr>
          <p:nvPr/>
        </p:nvPicPr>
        <p:blipFill rotWithShape="1">
          <a:blip r:embed="rId2"/>
          <a:srcRect l="45543" t="36846" r="27749" b="38686"/>
          <a:stretch/>
        </p:blipFill>
        <p:spPr>
          <a:xfrm>
            <a:off x="3541722" y="5290077"/>
            <a:ext cx="4471568" cy="2304217"/>
          </a:xfrm>
          <a:prstGeom prst="rect">
            <a:avLst/>
          </a:prstGeom>
        </p:spPr>
      </p:pic>
      <p:sp>
        <p:nvSpPr>
          <p:cNvPr id="32" name="ZoneTexte 31">
            <a:extLst>
              <a:ext uri="{FF2B5EF4-FFF2-40B4-BE49-F238E27FC236}">
                <a16:creationId xmlns:a16="http://schemas.microsoft.com/office/drawing/2014/main" id="{8B817A65-733E-39D6-0D75-552E33C5EF77}"/>
              </a:ext>
            </a:extLst>
          </p:cNvPr>
          <p:cNvSpPr txBox="1"/>
          <p:nvPr/>
        </p:nvSpPr>
        <p:spPr>
          <a:xfrm>
            <a:off x="3623887" y="9659019"/>
            <a:ext cx="1307692" cy="246221"/>
          </a:xfrm>
          <a:prstGeom prst="rect">
            <a:avLst/>
          </a:prstGeom>
          <a:solidFill>
            <a:schemeClr val="bg1"/>
          </a:solidFill>
        </p:spPr>
        <p:txBody>
          <a:bodyPr wrap="square">
            <a:spAutoFit/>
          </a:bodyPr>
          <a:lstStyle/>
          <a:p>
            <a:r>
              <a:rPr lang="fr-CA" sz="1000" b="1" dirty="0">
                <a:solidFill>
                  <a:srgbClr val="FF0000"/>
                </a:solidFill>
              </a:rPr>
              <a:t>Cellulaire</a:t>
            </a:r>
          </a:p>
        </p:txBody>
      </p:sp>
      <p:sp>
        <p:nvSpPr>
          <p:cNvPr id="35" name="ZoneTexte 34">
            <a:extLst>
              <a:ext uri="{FF2B5EF4-FFF2-40B4-BE49-F238E27FC236}">
                <a16:creationId xmlns:a16="http://schemas.microsoft.com/office/drawing/2014/main" id="{2A0139D3-2BCA-DCB3-4186-D5EC221AD4BA}"/>
              </a:ext>
            </a:extLst>
          </p:cNvPr>
          <p:cNvSpPr txBox="1"/>
          <p:nvPr/>
        </p:nvSpPr>
        <p:spPr>
          <a:xfrm>
            <a:off x="9509550" y="3300954"/>
            <a:ext cx="2504397" cy="338554"/>
          </a:xfrm>
          <a:prstGeom prst="rect">
            <a:avLst/>
          </a:prstGeom>
          <a:noFill/>
          <a:ln>
            <a:noFill/>
          </a:ln>
        </p:spPr>
        <p:txBody>
          <a:bodyPr wrap="square" rtlCol="0">
            <a:spAutoFit/>
          </a:bodyPr>
          <a:lstStyle/>
          <a:p>
            <a:r>
              <a:rPr lang="fr-CA" sz="1600" b="1" dirty="0">
                <a:solidFill>
                  <a:srgbClr val="0099CC"/>
                </a:solidFill>
              </a:rPr>
              <a:t>Discuter avec notre expert:</a:t>
            </a:r>
          </a:p>
        </p:txBody>
      </p:sp>
    </p:spTree>
    <p:extLst>
      <p:ext uri="{BB962C8B-B14F-4D97-AF65-F5344CB8AC3E}">
        <p14:creationId xmlns:p14="http://schemas.microsoft.com/office/powerpoint/2010/main" val="41813757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1577</Words>
  <Application>Microsoft Office PowerPoint</Application>
  <PresentationFormat>Grand écran</PresentationFormat>
  <Paragraphs>222</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Montserrat</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René Dubé</dc:creator>
  <cp:lastModifiedBy>René Dubé</cp:lastModifiedBy>
  <cp:revision>38</cp:revision>
  <dcterms:created xsi:type="dcterms:W3CDTF">2022-11-07T15:37:20Z</dcterms:created>
  <dcterms:modified xsi:type="dcterms:W3CDTF">2023-01-31T20:23:09Z</dcterms:modified>
</cp:coreProperties>
</file>